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</p:sldMasterIdLst>
  <p:notesMasterIdLst>
    <p:notesMasterId r:id="rId14"/>
  </p:notesMasterIdLst>
  <p:sldIdLst>
    <p:sldId id="404" r:id="rId5"/>
    <p:sldId id="423" r:id="rId6"/>
    <p:sldId id="424" r:id="rId7"/>
    <p:sldId id="430" r:id="rId8"/>
    <p:sldId id="429" r:id="rId9"/>
    <p:sldId id="432" r:id="rId10"/>
    <p:sldId id="427" r:id="rId11"/>
    <p:sldId id="431" r:id="rId12"/>
    <p:sldId id="419" r:id="rId13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598" autoAdjust="0"/>
  </p:normalViewPr>
  <p:slideViewPr>
    <p:cSldViewPr>
      <p:cViewPr varScale="1">
        <p:scale>
          <a:sx n="104" d="100"/>
          <a:sy n="104" d="100"/>
        </p:scale>
        <p:origin x="189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Verdana" charset="0"/>
              </a:defRPr>
            </a:lvl1pPr>
          </a:lstStyle>
          <a:p>
            <a:pPr>
              <a:defRPr/>
            </a:pPr>
            <a:fld id="{4CB7322B-EFC3-476E-8284-0D789CD0CBBB}" type="datetimeFigureOut">
              <a:rPr lang="de-DE"/>
              <a:pPr>
                <a:defRPr/>
              </a:pPr>
              <a:t>15.09.2023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BF7D45C-F068-4BEA-AD44-B86A16C54AB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5473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1" y="764704"/>
            <a:ext cx="7313613" cy="89535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5BB311-44B6-4E30-A7CA-4CF02B79B2E4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9B2CD7-5689-4525-91AD-C458BAE7094A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19250"/>
            <a:ext cx="2057400" cy="44005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19250"/>
            <a:ext cx="6019800" cy="44005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C45AB0-E22D-4754-B0F7-4C264F75C653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52500" y="1295400"/>
            <a:ext cx="7239000" cy="1828800"/>
          </a:xfrm>
        </p:spPr>
        <p:txBody>
          <a:bodyPr/>
          <a:lstStyle>
            <a:lvl1pPr>
              <a:defRPr sz="2400" b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52500" y="3886200"/>
            <a:ext cx="72390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2300"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47C627-33B0-412E-B23E-F91C29B7FD2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980728"/>
            <a:ext cx="7313613" cy="89535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59891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9AA27F-53D1-44FB-BD3F-BAAA2AEA256B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29. November 2017</a:t>
            </a:r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0A6F11-76A9-495A-9AB9-579C45DF4772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048000"/>
            <a:ext cx="40386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40386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C0128-895A-49E3-AFE9-3FEDD82BD0D0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7D44E-163C-493F-A7FB-90C0B0E26E3A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4828DD-5EB6-4FA5-BF16-E211953DB271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5123D5-5338-43BD-B522-DE1966C4C8C8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8D45F5-7FF6-4E2E-9124-460F6564E67D}" type="slidenum">
              <a:rPr lang="de-DE" altLang="de-DE"/>
              <a:pPr>
                <a:defRPr/>
              </a:pPr>
              <a:t>‹Nr.›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619250"/>
            <a:ext cx="73136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62D2415-4DBD-4DC0-8FD1-1CDE08FBDF0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865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/>
              <a:t>29. November 2017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8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¡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7" y="681488"/>
            <a:ext cx="7239000" cy="1828800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3200" dirty="0"/>
              <a:t>University of Education Freiburg</a:t>
            </a:r>
            <a:br>
              <a:rPr lang="de-DE" sz="3200" dirty="0"/>
            </a:br>
            <a:br>
              <a:rPr lang="de-DE" sz="280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740562" y="5661248"/>
            <a:ext cx="7527031" cy="1434191"/>
          </a:xfrm>
        </p:spPr>
        <p:txBody>
          <a:bodyPr/>
          <a:lstStyle/>
          <a:p>
            <a:r>
              <a:rPr lang="de-DE" sz="2000" b="0" dirty="0">
                <a:solidFill>
                  <a:srgbClr val="002060"/>
                </a:solidFill>
              </a:rPr>
              <a:t>Dr. Verena Bodenbender</a:t>
            </a:r>
          </a:p>
          <a:p>
            <a:r>
              <a:rPr lang="de-DE" sz="2000" b="0" dirty="0" err="1">
                <a:solidFill>
                  <a:srgbClr val="002060"/>
                </a:solidFill>
              </a:rPr>
              <a:t>Director</a:t>
            </a:r>
            <a:r>
              <a:rPr lang="de-DE" sz="2000" b="0" dirty="0">
                <a:solidFill>
                  <a:srgbClr val="002060"/>
                </a:solidFill>
              </a:rPr>
              <a:t> </a:t>
            </a:r>
            <a:r>
              <a:rPr lang="de-DE" sz="2000" b="0" dirty="0" err="1">
                <a:solidFill>
                  <a:srgbClr val="002060"/>
                </a:solidFill>
              </a:rPr>
              <a:t>of</a:t>
            </a:r>
            <a:r>
              <a:rPr lang="de-DE" sz="2000" b="0" dirty="0">
                <a:solidFill>
                  <a:srgbClr val="002060"/>
                </a:solidFill>
              </a:rPr>
              <a:t> </a:t>
            </a:r>
            <a:r>
              <a:rPr lang="de-DE" sz="2000" b="0" dirty="0" err="1">
                <a:solidFill>
                  <a:srgbClr val="002060"/>
                </a:solidFill>
              </a:rPr>
              <a:t>the</a:t>
            </a:r>
            <a:r>
              <a:rPr lang="de-DE" sz="2000" b="0" dirty="0">
                <a:solidFill>
                  <a:srgbClr val="002060"/>
                </a:solidFill>
              </a:rPr>
              <a:t> International Office</a:t>
            </a:r>
          </a:p>
          <a:p>
            <a:endParaRPr lang="de-DE" sz="2000" b="0" dirty="0">
              <a:solidFill>
                <a:srgbClr val="00206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1460331"/>
            <a:ext cx="8230313" cy="1664352"/>
          </a:xfrm>
          <a:prstGeom prst="rect">
            <a:avLst/>
          </a:prstGeom>
        </p:spPr>
      </p:pic>
      <p:pic>
        <p:nvPicPr>
          <p:cNvPr id="7" name="Picture 2" descr="Y:\Schwarzes_Brett\Mediengestaltung\PH-Image-Bilder\Studierende_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63" y="3271752"/>
            <a:ext cx="3113193" cy="20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73" y="3246328"/>
            <a:ext cx="3081944" cy="21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117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F9D3C8-EB70-5F5C-763C-83E2DA96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176464"/>
          </a:xfrm>
        </p:spPr>
        <p:txBody>
          <a:bodyPr/>
          <a:lstStyle/>
          <a:p>
            <a:r>
              <a:rPr lang="en-US" b="0" dirty="0">
                <a:solidFill>
                  <a:schemeClr val="accent5">
                    <a:lumMod val="25000"/>
                  </a:schemeClr>
                </a:solidFill>
              </a:rPr>
              <a:t>Around 4800 students, all enrolled in programs with a focus on Education</a:t>
            </a:r>
          </a:p>
          <a:p>
            <a:r>
              <a:rPr lang="en-US" b="0" dirty="0">
                <a:solidFill>
                  <a:schemeClr val="accent5">
                    <a:lumMod val="25000"/>
                  </a:schemeClr>
                </a:solidFill>
              </a:rPr>
              <a:t>320 professors and academic staff</a:t>
            </a:r>
          </a:p>
          <a:p>
            <a:r>
              <a:rPr lang="en-US" b="0" dirty="0">
                <a:solidFill>
                  <a:schemeClr val="accent5">
                    <a:lumMod val="25000"/>
                  </a:schemeClr>
                </a:solidFill>
              </a:rPr>
              <a:t>130 non-academic staff</a:t>
            </a:r>
          </a:p>
          <a:p>
            <a:endParaRPr lang="de-DE" b="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692EE58-7012-C743-C2BE-CF5B3737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Pädagogische Hochschule Freiburg </a:t>
            </a:r>
            <a:br>
              <a:rPr lang="de-DE" dirty="0"/>
            </a:br>
            <a:endParaRPr lang="de-DE" dirty="0"/>
          </a:p>
        </p:txBody>
      </p:sp>
      <p:pic>
        <p:nvPicPr>
          <p:cNvPr id="10" name="Grafik 9" descr="Ein Bild, das Text, draußen, Baum, Beschilderung enthält.&#10;&#10;Automatisch generierte Beschreibung">
            <a:extLst>
              <a:ext uri="{FF2B5EF4-FFF2-40B4-BE49-F238E27FC236}">
                <a16:creationId xmlns:a16="http://schemas.microsoft.com/office/drawing/2014/main" id="{0F2D83DC-120C-6819-91FF-F90B1377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581128"/>
            <a:ext cx="5076056" cy="19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003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EDDB91-323F-E808-20E0-99CFB3BA9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We have a long history of exchanging students and faculty members</a:t>
            </a:r>
          </a:p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For a certain number of students from York, PH Freiburg offers a scholarship</a:t>
            </a:r>
          </a:p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In 2024, the monthly amount will be 1000€, which will cover accommodation, health insurance and other living costs.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830B7CE-0728-A515-3DF4-C73BD31D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endParaRPr lang="de-DE" dirty="0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EB8DBF50-BC81-7A4F-8567-7EF9CB7FA7D2}"/>
              </a:ext>
            </a:extLst>
          </p:cNvPr>
          <p:cNvSpPr txBox="1">
            <a:spLocks/>
          </p:cNvSpPr>
          <p:nvPr/>
        </p:nvSpPr>
        <p:spPr bwMode="auto">
          <a:xfrm>
            <a:off x="1066800" y="1133128"/>
            <a:ext cx="73136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Our</a:t>
            </a:r>
            <a:r>
              <a:rPr lang="de-DE" kern="0" dirty="0"/>
              <a:t> </a:t>
            </a:r>
            <a:r>
              <a:rPr lang="de-DE" kern="0" dirty="0" err="1"/>
              <a:t>cooperation</a:t>
            </a:r>
            <a:endParaRPr lang="de-DE" kern="0" dirty="0"/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1435608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EA288-3CDD-7A7D-DF73-EB28C6FE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Accommodation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A55443-DBF9-9185-8596-EA778C6A8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We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guarantee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accommodation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in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our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student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dorms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. </a:t>
            </a:r>
          </a:p>
          <a:p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Some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dorms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are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on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campus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others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in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other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areas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in Freiburg.</a:t>
            </a:r>
          </a:p>
          <a:p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You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will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be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able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to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reach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the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university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either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by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bike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tramway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7" name="Grafik 6" descr="Ein Bild, das draußen, Gras, Pflanze, Himmel enthält.&#10;&#10;Automatisch generierte Beschreibung">
            <a:extLst>
              <a:ext uri="{FF2B5EF4-FFF2-40B4-BE49-F238E27FC236}">
                <a16:creationId xmlns:a16="http://schemas.microsoft.com/office/drawing/2014/main" id="{D42D0383-5CBB-9ECE-2CF6-1717BB94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869160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157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58450-9297-59C2-CA25-C07773FC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Administrative </a:t>
            </a:r>
            <a:r>
              <a:rPr lang="de-DE" dirty="0" err="1"/>
              <a:t>help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927F2A-D80A-8C01-FC43-923CC8F8E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4384"/>
            <a:ext cx="8003232" cy="3598912"/>
          </a:xfrm>
        </p:spPr>
        <p:txBody>
          <a:bodyPr/>
          <a:lstStyle/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My colleague Julia Salzmann provides help with all administrative tasks. </a:t>
            </a:r>
          </a:p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Once you are nominated, she will invite you to a Zoom meeting with all other international students to guide you through all steps in the application process.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4483DC-716A-86D2-1D02-00E4AF252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056" y="4852239"/>
            <a:ext cx="3299950" cy="18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64470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FE81A-4162-FB27-A8A3-5A070C8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notice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1AF164-6909-826D-A2EC-D43325174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Please read all of our mails </a:t>
            </a:r>
            <a:r>
              <a:rPr lang="en-CA" dirty="0">
                <a:solidFill>
                  <a:schemeClr val="accent5">
                    <a:lumMod val="25000"/>
                  </a:schemeClr>
                </a:solidFill>
              </a:rPr>
              <a:t>thoroughly</a:t>
            </a:r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. We promise we won‘t put any information in those mails that isn‘t important. </a:t>
            </a:r>
          </a:p>
          <a:p>
            <a:endParaRPr lang="de-DE" dirty="0"/>
          </a:p>
        </p:txBody>
      </p:sp>
      <p:pic>
        <p:nvPicPr>
          <p:cNvPr id="5" name="Grafik 4" descr="Ein Bild, das Himmel, Gebäude, draußen, Architektur enthält.&#10;&#10;Automatisch generierte Beschreibung">
            <a:extLst>
              <a:ext uri="{FF2B5EF4-FFF2-40B4-BE49-F238E27FC236}">
                <a16:creationId xmlns:a16="http://schemas.microsoft.com/office/drawing/2014/main" id="{091702A0-2883-DE9D-3771-E5AA7EC4F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005064"/>
            <a:ext cx="3390900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13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572E5-F2A6-3783-706A-AA039BB6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Faculty </a:t>
            </a:r>
            <a:r>
              <a:rPr lang="de-DE" dirty="0" err="1"/>
              <a:t>of</a:t>
            </a:r>
            <a:r>
              <a:rPr lang="de-DE" dirty="0"/>
              <a:t> Education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D8CCC-79E8-EB20-8309-F07825F67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York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students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usually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take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classes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at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the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Faculty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of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Education.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One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of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the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classes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is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taught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by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a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professor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from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York University.</a:t>
            </a:r>
          </a:p>
          <a:p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Other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classes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can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be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chosen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in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our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English Department (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focus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on TESL)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or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the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French Department (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focus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on FLE) –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these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classes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are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taught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in English / French.</a:t>
            </a:r>
          </a:p>
          <a:p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Taking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a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class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in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Geman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is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accent5">
                    <a:lumMod val="25000"/>
                  </a:schemeClr>
                </a:solidFill>
              </a:rPr>
              <a:t>mandatory</a:t>
            </a:r>
            <a:r>
              <a:rPr lang="de-DE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75133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96AFA-F777-32B0-B991-1E28F1ED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Exchange </a:t>
            </a:r>
            <a:r>
              <a:rPr lang="de-DE" dirty="0" err="1"/>
              <a:t>of</a:t>
            </a:r>
            <a:r>
              <a:rPr lang="de-DE" dirty="0"/>
              <a:t> Faculty Members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A193C6-2F74-52AF-6753-8E62B8BD9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Each year, a faculty member of York University spends 4 weeks at PH Freiburg to teach.</a:t>
            </a:r>
          </a:p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The teaching is usually on one (whole) day per week.</a:t>
            </a:r>
          </a:p>
          <a:p>
            <a:r>
              <a:rPr lang="en-CA" b="0" dirty="0">
                <a:solidFill>
                  <a:schemeClr val="accent5">
                    <a:lumMod val="25000"/>
                  </a:schemeClr>
                </a:solidFill>
              </a:rPr>
              <a:t>Accommodation is assured in one of our guest apartments. </a:t>
            </a:r>
          </a:p>
        </p:txBody>
      </p:sp>
      <p:pic>
        <p:nvPicPr>
          <p:cNvPr id="7" name="Grafik 6" descr="Ein Bild, das Im Haus, Wand, Inneneinrichtung, Boden enthält.&#10;&#10;Automatisch generierte Beschreibung">
            <a:extLst>
              <a:ext uri="{FF2B5EF4-FFF2-40B4-BE49-F238E27FC236}">
                <a16:creationId xmlns:a16="http://schemas.microsoft.com/office/drawing/2014/main" id="{B71206CB-BD99-B22D-66C3-1CBC151C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943" y="4797152"/>
            <a:ext cx="1429070" cy="19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89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16824" cy="47991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9E982C5-F66D-A109-CD09-105D72ECBAC3}"/>
              </a:ext>
            </a:extLst>
          </p:cNvPr>
          <p:cNvSpPr txBox="1"/>
          <p:nvPr/>
        </p:nvSpPr>
        <p:spPr>
          <a:xfrm>
            <a:off x="1331640" y="6165304"/>
            <a:ext cx="7439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5">
                    <a:lumMod val="25000"/>
                  </a:schemeClr>
                </a:solidFill>
              </a:rPr>
              <a:t>I </a:t>
            </a:r>
            <a:r>
              <a:rPr lang="de-DE" sz="3200" dirty="0" err="1">
                <a:solidFill>
                  <a:schemeClr val="accent5">
                    <a:lumMod val="25000"/>
                  </a:schemeClr>
                </a:solidFill>
              </a:rPr>
              <a:t>hope</a:t>
            </a:r>
            <a:r>
              <a:rPr lang="de-DE" sz="32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5">
                    <a:lumMod val="25000"/>
                  </a:schemeClr>
                </a:solidFill>
              </a:rPr>
              <a:t>to</a:t>
            </a:r>
            <a:r>
              <a:rPr lang="de-DE" sz="32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5">
                    <a:lumMod val="25000"/>
                  </a:schemeClr>
                </a:solidFill>
              </a:rPr>
              <a:t>see</a:t>
            </a:r>
            <a:r>
              <a:rPr lang="de-DE" sz="32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5">
                    <a:lumMod val="25000"/>
                  </a:schemeClr>
                </a:solidFill>
              </a:rPr>
              <a:t>you</a:t>
            </a:r>
            <a:r>
              <a:rPr lang="de-DE" sz="3200" dirty="0">
                <a:solidFill>
                  <a:schemeClr val="accent5">
                    <a:lumMod val="25000"/>
                  </a:schemeClr>
                </a:solidFill>
              </a:rPr>
              <a:t> in Freiburg!</a:t>
            </a:r>
          </a:p>
        </p:txBody>
      </p:sp>
    </p:spTree>
    <p:extLst>
      <p:ext uri="{BB962C8B-B14F-4D97-AF65-F5344CB8AC3E}">
        <p14:creationId xmlns:p14="http://schemas.microsoft.com/office/powerpoint/2010/main" val="141662884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Finsternis">
  <a:themeElements>
    <a:clrScheme name="">
      <a:dk1>
        <a:srgbClr val="000000"/>
      </a:dk1>
      <a:lt1>
        <a:srgbClr val="FFFFFF"/>
      </a:lt1>
      <a:dk2>
        <a:srgbClr val="002390"/>
      </a:dk2>
      <a:lt2>
        <a:srgbClr val="5F5F5F"/>
      </a:lt2>
      <a:accent1>
        <a:srgbClr val="E0ECFF"/>
      </a:accent1>
      <a:accent2>
        <a:srgbClr val="7DA0DF"/>
      </a:accent2>
      <a:accent3>
        <a:srgbClr val="FFFFFF"/>
      </a:accent3>
      <a:accent4>
        <a:srgbClr val="000000"/>
      </a:accent4>
      <a:accent5>
        <a:srgbClr val="EDF4FF"/>
      </a:accent5>
      <a:accent6>
        <a:srgbClr val="7191CA"/>
      </a:accent6>
      <a:hlink>
        <a:srgbClr val="00336E"/>
      </a:hlink>
      <a:folHlink>
        <a:srgbClr val="B2B2B2"/>
      </a:folHlink>
    </a:clrScheme>
    <a:fontScheme name="Finstern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nsternis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468f30-8fc5-4f34-beea-2901bf7bf05e">
      <Terms xmlns="http://schemas.microsoft.com/office/infopath/2007/PartnerControls"/>
    </lcf76f155ced4ddcb4097134ff3c332f>
    <TaxCatchAll xmlns="51f91701-919a-437f-a7d4-9b9f68b269e5" xsi:nil="true"/>
    <Notes xmlns="0b468f30-8fc5-4f34-beea-2901bf7bf05e" xsi:nil="true"/>
    <Type_x0020_of_x0020_Resource xmlns="0b468f30-8fc5-4f34-beea-2901bf7bf05e" xsi:nil="true"/>
    <si9a xmlns="0b468f30-8fc5-4f34-beea-2901bf7bf05e" xsi:nil="true"/>
    <_Format xmlns="http://schemas.microsoft.com/sharepoint/v3/fields" xsi:nil="true"/>
    <SharedWithUsers xmlns="51f91701-919a-437f-a7d4-9b9f68b269e5">
      <UserInfo>
        <DisplayName>Michael Dahiroc</DisplayName>
        <AccountId>493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FE320BE7E1444485782636C9E1E4BF" ma:contentTypeVersion="21" ma:contentTypeDescription="Create a new document." ma:contentTypeScope="" ma:versionID="f9637a9fef8002d3e7a08a04856b7921">
  <xsd:schema xmlns:xsd="http://www.w3.org/2001/XMLSchema" xmlns:xs="http://www.w3.org/2001/XMLSchema" xmlns:p="http://schemas.microsoft.com/office/2006/metadata/properties" xmlns:ns2="0b468f30-8fc5-4f34-beea-2901bf7bf05e" xmlns:ns3="51f91701-919a-437f-a7d4-9b9f68b269e5" xmlns:ns4="http://schemas.microsoft.com/sharepoint/v3/fields" targetNamespace="http://schemas.microsoft.com/office/2006/metadata/properties" ma:root="true" ma:fieldsID="14cd261a391ce3b3ac1126fc19c713e7" ns2:_="" ns3:_="" ns4:_="">
    <xsd:import namespace="0b468f30-8fc5-4f34-beea-2901bf7bf05e"/>
    <xsd:import namespace="51f91701-919a-437f-a7d4-9b9f68b269e5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si9a" minOccurs="0"/>
                <xsd:element ref="ns2:Type_x0020_of_x0020_Resource" minOccurs="0"/>
                <xsd:element ref="ns4:_Format" minOccurs="0"/>
                <xsd:element ref="ns2:MediaLengthInSeconds" minOccurs="0"/>
                <xsd:element ref="ns2:Note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68f30-8fc5-4f34-beea-2901bf7bf0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si9a" ma:index="20" nillable="true" ma:displayName="#" ma:internalName="si9a">
      <xsd:simpleType>
        <xsd:restriction base="dms:Number"/>
      </xsd:simpleType>
    </xsd:element>
    <xsd:element name="Type_x0020_of_x0020_Resource" ma:index="21" nillable="true" ma:displayName="Type of Resource" ma:format="Dropdown" ma:internalName="Type_x0020_of_x0020_Resource">
      <xsd:simpleType>
        <xsd:restriction base="dms:Choice">
          <xsd:enumeration value="Working Document"/>
          <xsd:enumeration value="YI Content"/>
          <xsd:enumeration value="Project Management Tool"/>
          <xsd:enumeration value="Goal Tracking"/>
          <xsd:enumeration value="Templates"/>
          <xsd:enumeration value="Guidelines"/>
          <xsd:enumeration value="Accessibility"/>
          <xsd:enumeration value="External Resources"/>
          <xsd:enumeration value="Ideas/Inspiration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d71e4e8f-6a1f-4875-a71b-ff038a1f7e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91701-919a-437f-a7d4-9b9f68b26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5d88e370-e095-4c45-aa61-1af8e055d39f}" ma:internalName="TaxCatchAll" ma:showField="CatchAllData" ma:web="51f91701-919a-437f-a7d4-9b9f68b269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Format" ma:index="22" nillable="true" ma:displayName="Format" ma:description="Media-type, file format or dimensions" ma:internalName="_Forma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05C5CA-351B-45D9-BC00-4C2B120150C4}">
  <ds:schemaRefs>
    <ds:schemaRef ds:uri="http://schemas.microsoft.com/office/2006/metadata/properties"/>
    <ds:schemaRef ds:uri="http://schemas.microsoft.com/office/infopath/2007/PartnerControls"/>
    <ds:schemaRef ds:uri="f83d2a90-fc60-457e-9c07-2387f5a250ef"/>
    <ds:schemaRef ds:uri="72961ab6-a0f8-43fa-b526-ff4611574e80"/>
  </ds:schemaRefs>
</ds:datastoreItem>
</file>

<file path=customXml/itemProps2.xml><?xml version="1.0" encoding="utf-8"?>
<ds:datastoreItem xmlns:ds="http://schemas.openxmlformats.org/officeDocument/2006/customXml" ds:itemID="{FEB3C5B4-9C88-4633-8EE3-5225CB1A24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63DA86-0F2B-4AFE-8C89-0B8FCFEE5DD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327</Words>
  <Application>Microsoft Office PowerPoint</Application>
  <PresentationFormat>Bildschirmpräsentation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Verdana</vt:lpstr>
      <vt:lpstr>Wingdings</vt:lpstr>
      <vt:lpstr>Finsternis</vt:lpstr>
      <vt:lpstr>    University of Education Freiburg   </vt:lpstr>
      <vt:lpstr>Pädagogische Hochschule Freiburg  </vt:lpstr>
      <vt:lpstr> </vt:lpstr>
      <vt:lpstr>Accommodation </vt:lpstr>
      <vt:lpstr>Administrative help </vt:lpstr>
      <vt:lpstr>Important notice </vt:lpstr>
      <vt:lpstr>Faculty of Education </vt:lpstr>
      <vt:lpstr>Exchange of Faculty Members  </vt:lpstr>
      <vt:lpstr>PowerPoint-Präsentation</vt:lpstr>
    </vt:vector>
  </TitlesOfParts>
  <Company>PH Freiburg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</dc:creator>
  <cp:lastModifiedBy>Dr .Verena Raissa Bodenbender</cp:lastModifiedBy>
  <cp:revision>213</cp:revision>
  <cp:lastPrinted>2019-05-12T10:26:28Z</cp:lastPrinted>
  <dcterms:modified xsi:type="dcterms:W3CDTF">2023-09-15T08:08:15Z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0x010100FBFE320BE7E1444485782636C9E1E4BF</vt:lpwstr>
  </property>
  <property fmtid="{D5CDD505-2E9C-101B-9397-08002B2CF9AE}" pid="3" name="MediaServiceImageTags">
    <vt:lpwstr/>
  </property>
</Properties>
</file>