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34" d="100"/>
          <a:sy n="134" d="100"/>
        </p:scale>
        <p:origin x="-84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754797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1948049e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a1948049e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a1948049e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a1948049e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a:p>
            <a:pPr marL="0" lvl="0" indent="0" algn="l" rtl="0">
              <a:spcBef>
                <a:spcPts val="0"/>
              </a:spcBef>
              <a:spcAft>
                <a:spcPts val="0"/>
              </a:spcAft>
              <a:buNone/>
            </a:pPr>
            <a:endParaRPr/>
          </a:p>
          <a:p>
            <a:pPr marL="0" lvl="0" indent="0" algn="l" rtl="0">
              <a:spcBef>
                <a:spcPts val="0"/>
              </a:spcBef>
              <a:spcAft>
                <a:spcPts val="0"/>
              </a:spcAft>
              <a:buNone/>
            </a:pPr>
            <a:r>
              <a:rPr lang="en"/>
              <a:t>This has a direct link with the Social Development Goals; students used those as ‘wicked problems’ to solve with their activity topics.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a1948049e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a1948049e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a:p>
            <a:pPr marL="0" lvl="0" indent="0" algn="l" rtl="0">
              <a:spcBef>
                <a:spcPts val="0"/>
              </a:spcBef>
              <a:spcAft>
                <a:spcPts val="0"/>
              </a:spcAft>
              <a:buNone/>
            </a:pPr>
            <a:endParaRPr/>
          </a:p>
          <a:p>
            <a:pPr marL="0" lvl="0" indent="0" algn="l" rtl="0">
              <a:spcBef>
                <a:spcPts val="0"/>
              </a:spcBef>
              <a:spcAft>
                <a:spcPts val="0"/>
              </a:spcAft>
              <a:buNone/>
            </a:pPr>
            <a:r>
              <a:rPr lang="en"/>
              <a:t>In total, there was at least double this; only these were selected (by one of our graduating students) as complete for consideration at the prototyping workshop. </a:t>
            </a:r>
            <a:endParaRPr/>
          </a:p>
          <a:p>
            <a:pPr marL="0" lvl="0" indent="0" algn="l" rtl="0">
              <a:spcBef>
                <a:spcPts val="0"/>
              </a:spcBef>
              <a:spcAft>
                <a:spcPts val="0"/>
              </a:spcAft>
              <a:buNone/>
            </a:pPr>
            <a:r>
              <a:rPr lang="en"/>
              <a:t>Student creating their own database; found that more helpful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a1948049e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a1948049e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a:p>
            <a:pPr marL="0" lvl="0" indent="0" algn="l" rtl="0">
              <a:spcBef>
                <a:spcPts val="0"/>
              </a:spcBef>
              <a:spcAft>
                <a:spcPts val="0"/>
              </a:spcAft>
              <a:buNone/>
            </a:pPr>
            <a:endParaRPr/>
          </a:p>
          <a:p>
            <a:pPr marL="0" lvl="0" indent="0" algn="l" rtl="0">
              <a:spcBef>
                <a:spcPts val="0"/>
              </a:spcBef>
              <a:spcAft>
                <a:spcPts val="0"/>
              </a:spcAft>
              <a:buNone/>
            </a:pPr>
            <a:r>
              <a:rPr lang="en"/>
              <a:t>The more we move forward into the project; these are not even all of the activities that they came up with. </a:t>
            </a:r>
            <a:endParaRPr/>
          </a:p>
          <a:p>
            <a:pPr marL="0" lvl="0" indent="0" algn="l" rtl="0">
              <a:spcBef>
                <a:spcPts val="0"/>
              </a:spcBef>
              <a:spcAft>
                <a:spcPts val="0"/>
              </a:spcAft>
              <a:buNone/>
            </a:pPr>
            <a:r>
              <a:rPr lang="en"/>
              <a:t>The more the students use the pedgaogy, the more they create, as they become comfortable expressing themselves, AND comfortable thinking outside of the box. Less fears about about the final evaulation and able to just brianstorm. </a:t>
            </a:r>
            <a:endParaRPr/>
          </a:p>
          <a:p>
            <a:pPr marL="0" lvl="0" indent="0" algn="l" rtl="0">
              <a:spcBef>
                <a:spcPts val="0"/>
              </a:spcBef>
              <a:spcAft>
                <a:spcPts val="0"/>
              </a:spcAft>
              <a:buNone/>
            </a:pPr>
            <a:r>
              <a:rPr lang="en"/>
              <a:t>ALSO more comfortable in using what they know. This module was not resource based, but based on their own experiences moving between academic cultures. </a:t>
            </a:r>
            <a:endParaRPr/>
          </a:p>
          <a:p>
            <a:pPr marL="0" lvl="0" indent="0" algn="l" rtl="0">
              <a:spcBef>
                <a:spcPts val="0"/>
              </a:spcBef>
              <a:spcAft>
                <a:spcPts val="0"/>
              </a:spcAft>
              <a:buNone/>
            </a:pPr>
            <a:r>
              <a:rPr lang="en"/>
              <a:t>Showing us the reason for trust, collaboration, and outside of the box thinking.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a1948049e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a1948049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a1948049e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a1948049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Liam</a:t>
            </a:r>
            <a:endParaRPr/>
          </a:p>
          <a:p>
            <a:pPr marL="0" lvl="0" indent="0" algn="l" rtl="0">
              <a:spcBef>
                <a:spcPts val="0"/>
              </a:spcBef>
              <a:spcAft>
                <a:spcPts val="0"/>
              </a:spcAft>
              <a:buNone/>
            </a:pPr>
            <a:endParaRPr/>
          </a:p>
          <a:p>
            <a:pPr marL="457200" lvl="0" indent="0" algn="l" rtl="0">
              <a:spcBef>
                <a:spcPts val="0"/>
              </a:spcBef>
              <a:spcAft>
                <a:spcPts val="0"/>
              </a:spcAft>
              <a:buNone/>
            </a:pPr>
            <a:r>
              <a:rPr lang="en"/>
              <a:t>Tech</a:t>
            </a:r>
            <a:endParaRPr/>
          </a:p>
          <a:p>
            <a:pPr marL="457200" lvl="0" indent="-298450" algn="l" rtl="0">
              <a:spcBef>
                <a:spcPts val="0"/>
              </a:spcBef>
              <a:spcAft>
                <a:spcPts val="0"/>
              </a:spcAft>
              <a:buSzPts val="1100"/>
              <a:buAutoNum type="arabicParenR"/>
            </a:pPr>
            <a:r>
              <a:rPr lang="en"/>
              <a:t>Creativity and assessment</a:t>
            </a:r>
            <a:endParaRPr/>
          </a:p>
          <a:p>
            <a:pPr marL="457200" lvl="0" indent="-298450" algn="l" rtl="0">
              <a:spcBef>
                <a:spcPts val="0"/>
              </a:spcBef>
              <a:spcAft>
                <a:spcPts val="0"/>
              </a:spcAft>
              <a:buSzPts val="1100"/>
              <a:buAutoNum type="arabicParenR"/>
            </a:pPr>
            <a:r>
              <a:rPr lang="en"/>
              <a:t>Engaging students and absenteeism (even with option of virtual meeting)</a:t>
            </a:r>
            <a:endParaRPr/>
          </a:p>
          <a:p>
            <a:pPr marL="457200" lvl="0" indent="-298450" algn="l" rtl="0">
              <a:spcBef>
                <a:spcPts val="0"/>
              </a:spcBef>
              <a:spcAft>
                <a:spcPts val="0"/>
              </a:spcAft>
              <a:buSzPts val="1100"/>
              <a:buAutoNum type="arabicParenR"/>
            </a:pPr>
            <a:r>
              <a:rPr lang="en"/>
              <a:t>New students</a:t>
            </a:r>
            <a:endParaRPr/>
          </a:p>
          <a:p>
            <a:pPr marL="457200" lvl="0" indent="-298450" algn="l" rtl="0">
              <a:spcBef>
                <a:spcPts val="0"/>
              </a:spcBef>
              <a:spcAft>
                <a:spcPts val="0"/>
              </a:spcAft>
              <a:buSzPts val="1100"/>
              <a:buAutoNum type="arabicParenR"/>
            </a:pPr>
            <a:r>
              <a:rPr lang="en"/>
              <a:t>Assessment: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a1948049e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a1948049e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400">
                <a:solidFill>
                  <a:schemeClr val="dk1"/>
                </a:solidFill>
                <a:latin typeface="Roboto"/>
                <a:ea typeface="Roboto"/>
                <a:cs typeface="Roboto"/>
                <a:sym typeface="Roboto"/>
              </a:rPr>
              <a:t>Liam</a:t>
            </a:r>
            <a:endParaRPr sz="1400">
              <a:solidFill>
                <a:schemeClr val="dk1"/>
              </a:solidFill>
              <a:latin typeface="Roboto"/>
              <a:ea typeface="Roboto"/>
              <a:cs typeface="Roboto"/>
              <a:sym typeface="Roboto"/>
            </a:endParaRPr>
          </a:p>
          <a:p>
            <a:pPr marL="457200" lvl="0" indent="-317500" algn="l" rtl="0">
              <a:lnSpc>
                <a:spcPct val="115000"/>
              </a:lnSpc>
              <a:spcBef>
                <a:spcPts val="1600"/>
              </a:spcBef>
              <a:spcAft>
                <a:spcPts val="0"/>
              </a:spcAft>
              <a:buClr>
                <a:schemeClr val="dk1"/>
              </a:buClr>
              <a:buSzPts val="1400"/>
              <a:buFont typeface="Roboto"/>
              <a:buAutoNum type="arabicParenR"/>
            </a:pPr>
            <a:r>
              <a:rPr lang="en" sz="1400">
                <a:solidFill>
                  <a:schemeClr val="dk1"/>
                </a:solidFill>
                <a:latin typeface="Roboto"/>
                <a:ea typeface="Roboto"/>
                <a:cs typeface="Roboto"/>
                <a:sym typeface="Roboto"/>
              </a:rPr>
              <a:t>In general: </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AutoNum type="alphaLcParenR"/>
            </a:pPr>
            <a:r>
              <a:rPr lang="en" sz="1400">
                <a:solidFill>
                  <a:schemeClr val="dk1"/>
                </a:solidFill>
                <a:latin typeface="Roboto"/>
                <a:ea typeface="Roboto"/>
                <a:cs typeface="Roboto"/>
                <a:sym typeface="Roboto"/>
              </a:rPr>
              <a:t>The number of activities created in each module: the more the students use open pedagogy, the more creative they became (remixing activities along the way)</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AutoNum type="alphaLcParenR"/>
            </a:pPr>
            <a:r>
              <a:rPr lang="en" sz="1400">
                <a:solidFill>
                  <a:schemeClr val="dk1"/>
                </a:solidFill>
                <a:latin typeface="Roboto"/>
                <a:ea typeface="Roboto"/>
                <a:cs typeface="Roboto"/>
                <a:sym typeface="Roboto"/>
              </a:rPr>
              <a:t>Comparative feedback from students who participated in more than one moduleNumber of activities created in each module - the more the students use open pedagogy, the more creative they became (remixing activities along the way)</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AutoNum type="arabicParenR"/>
            </a:pPr>
            <a:r>
              <a:rPr lang="en" sz="1400">
                <a:solidFill>
                  <a:schemeClr val="dk1"/>
                </a:solidFill>
                <a:latin typeface="Roboto"/>
                <a:ea typeface="Roboto"/>
                <a:cs typeface="Roboto"/>
                <a:sym typeface="Roboto"/>
              </a:rPr>
              <a:t>SPARK </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AutoNum type="arabicParenR"/>
            </a:pPr>
            <a:r>
              <a:rPr lang="en" sz="1400">
                <a:solidFill>
                  <a:schemeClr val="dk1"/>
                </a:solidFill>
                <a:latin typeface="Roboto"/>
                <a:ea typeface="Roboto"/>
                <a:cs typeface="Roboto"/>
                <a:sym typeface="Roboto"/>
              </a:rPr>
              <a:t>Trust, academic supervision, support and authority</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AutoNum type="arabicParenR"/>
            </a:pPr>
            <a:r>
              <a:rPr lang="en" sz="1400">
                <a:solidFill>
                  <a:schemeClr val="dk1"/>
                </a:solidFill>
                <a:latin typeface="Roboto"/>
                <a:ea typeface="Roboto"/>
                <a:cs typeface="Roboto"/>
                <a:sym typeface="Roboto"/>
              </a:rPr>
              <a:t>We did NOT evaluate the product - but provided feedback throughout. Have amazing end products. </a:t>
            </a:r>
            <a:endParaRPr sz="1400">
              <a:solidFill>
                <a:schemeClr val="dk1"/>
              </a:solidFill>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a1948049e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a1948049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Liam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a1948049e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a1948049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a1948049e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a1948049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a1948049e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a1948049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a1948049e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a1948049e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a1948049e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a1948049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a1948049e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a1948049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a1948049e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a1948049e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7393612a2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7393612a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latin typeface="Roboto"/>
                <a:ea typeface="Roboto"/>
                <a:cs typeface="Roboto"/>
                <a:sym typeface="Roboto"/>
              </a:rPr>
              <a:t>(Liam - 5-10)</a:t>
            </a:r>
            <a:endParaRPr sz="1000">
              <a:solidFill>
                <a:schemeClr val="dk1"/>
              </a:solidFill>
              <a:latin typeface="Roboto"/>
              <a:ea typeface="Roboto"/>
              <a:cs typeface="Roboto"/>
              <a:sym typeface="Roboto"/>
            </a:endParaRPr>
          </a:p>
          <a:p>
            <a:pPr marL="0" lvl="0" indent="0" algn="l" rtl="0">
              <a:lnSpc>
                <a:spcPct val="115000"/>
              </a:lnSpc>
              <a:spcBef>
                <a:spcPts val="1600"/>
              </a:spcBef>
              <a:spcAft>
                <a:spcPts val="0"/>
              </a:spcAft>
              <a:buNone/>
            </a:pPr>
            <a:r>
              <a:rPr lang="en" sz="1000">
                <a:solidFill>
                  <a:schemeClr val="dk1"/>
                </a:solidFill>
                <a:latin typeface="Roboto"/>
                <a:ea typeface="Roboto"/>
                <a:cs typeface="Roboto"/>
                <a:sym typeface="Roboto"/>
              </a:rPr>
              <a:t>Within the context of the development of the “Certificate in Civic and Social Stewardship” to debut at Glendon in 2019-2020, our 2018-2019 AIF “Bilingual Open Educational Resources for Civic and Social Stewardship” had the goal of developing three modules to be used by instructors and students in the certificate, as well as in diverse courses across the university, activities outside of the university, or within projects at the new Makerspace at Glendon. </a:t>
            </a:r>
            <a:endParaRPr sz="1000">
              <a:solidFill>
                <a:schemeClr val="dk1"/>
              </a:solidFill>
              <a:latin typeface="Roboto"/>
              <a:ea typeface="Roboto"/>
              <a:cs typeface="Roboto"/>
              <a:sym typeface="Roboto"/>
            </a:endParaRPr>
          </a:p>
          <a:p>
            <a:pPr marL="0" lvl="0" indent="0" algn="l" rtl="0">
              <a:lnSpc>
                <a:spcPct val="115000"/>
              </a:lnSpc>
              <a:spcBef>
                <a:spcPts val="1600"/>
              </a:spcBef>
              <a:spcAft>
                <a:spcPts val="0"/>
              </a:spcAft>
              <a:buNone/>
            </a:pPr>
            <a:r>
              <a:rPr lang="en" sz="1000">
                <a:solidFill>
                  <a:schemeClr val="dk1"/>
                </a:solidFill>
                <a:latin typeface="Roboto"/>
                <a:ea typeface="Roboto"/>
                <a:cs typeface="Roboto"/>
                <a:sym typeface="Roboto"/>
              </a:rPr>
              <a:t>(Mention SDGs - related to civic and social stewardship).</a:t>
            </a:r>
            <a:endParaRPr sz="1000">
              <a:solidFill>
                <a:schemeClr val="dk1"/>
              </a:solidFill>
              <a:latin typeface="Roboto"/>
              <a:ea typeface="Roboto"/>
              <a:cs typeface="Roboto"/>
              <a:sym typeface="Roboto"/>
            </a:endParaRPr>
          </a:p>
          <a:p>
            <a:pPr marL="0" lvl="0" indent="0" algn="l" rtl="0">
              <a:spcBef>
                <a:spcPts val="1600"/>
              </a:spcBef>
              <a:spcAft>
                <a:spcPts val="0"/>
              </a:spcAft>
              <a:buNone/>
            </a:pP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a1948049e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a1948049e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Liam </a:t>
            </a:r>
            <a:endParaRPr/>
          </a:p>
          <a:p>
            <a:pPr marL="0" lvl="0" indent="0" algn="l" rtl="0">
              <a:spcBef>
                <a:spcPts val="0"/>
              </a:spcBef>
              <a:spcAft>
                <a:spcPts val="0"/>
              </a:spcAft>
              <a:buNone/>
            </a:pPr>
            <a:endParaRPr/>
          </a:p>
          <a:p>
            <a:pPr marL="0" lvl="0" indent="0" algn="l" rtl="0">
              <a:spcBef>
                <a:spcPts val="0"/>
              </a:spcBef>
              <a:spcAft>
                <a:spcPts val="0"/>
              </a:spcAft>
              <a:buNone/>
            </a:pPr>
            <a:r>
              <a:rPr lang="en"/>
              <a:t>Resources provided:</a:t>
            </a:r>
            <a:endParaRPr/>
          </a:p>
          <a:p>
            <a:pPr marL="0" lvl="0" indent="0" algn="l" rtl="0">
              <a:spcBef>
                <a:spcPts val="0"/>
              </a:spcBef>
              <a:spcAft>
                <a:spcPts val="0"/>
              </a:spcAft>
              <a:buNone/>
            </a:pPr>
            <a:r>
              <a:rPr lang="en"/>
              <a:t>M1: </a:t>
            </a:r>
            <a:r>
              <a:rPr lang="en" sz="1200">
                <a:solidFill>
                  <a:schemeClr val="dk1"/>
                </a:solidFill>
                <a:latin typeface="Roboto"/>
                <a:ea typeface="Roboto"/>
                <a:cs typeface="Roboto"/>
                <a:sym typeface="Roboto"/>
              </a:rPr>
              <a:t>database of resources on intercultural communication developed in advance (Barely used)</a:t>
            </a:r>
            <a:endParaRPr sz="1200">
              <a:solidFill>
                <a:schemeClr val="dk1"/>
              </a:solidFill>
              <a:latin typeface="Roboto"/>
              <a:ea typeface="Roboto"/>
              <a:cs typeface="Roboto"/>
              <a:sym typeface="Roboto"/>
            </a:endParaRPr>
          </a:p>
          <a:p>
            <a:pPr marL="0" lvl="0" indent="0" algn="l" rtl="0">
              <a:spcBef>
                <a:spcPts val="0"/>
              </a:spcBef>
              <a:spcAft>
                <a:spcPts val="0"/>
              </a:spcAft>
              <a:buNone/>
            </a:pPr>
            <a:r>
              <a:rPr lang="en" sz="1200">
                <a:solidFill>
                  <a:schemeClr val="dk1"/>
                </a:solidFill>
                <a:latin typeface="Roboto"/>
                <a:ea typeface="Roboto"/>
                <a:cs typeface="Roboto"/>
                <a:sym typeface="Roboto"/>
              </a:rPr>
              <a:t>M2: Initial roundtable with topic experts from Glendon (questions developed by students and mentors); follow up with one instructor after development of some activities. Students creating database themselves.</a:t>
            </a:r>
            <a:endParaRPr sz="1200">
              <a:solidFill>
                <a:schemeClr val="dk1"/>
              </a:solidFill>
              <a:latin typeface="Roboto"/>
              <a:ea typeface="Roboto"/>
              <a:cs typeface="Roboto"/>
              <a:sym typeface="Roboto"/>
            </a:endParaRPr>
          </a:p>
          <a:p>
            <a:pPr marL="0" lvl="0" indent="0" algn="l" rtl="0">
              <a:spcBef>
                <a:spcPts val="0"/>
              </a:spcBef>
              <a:spcAft>
                <a:spcPts val="0"/>
              </a:spcAft>
              <a:buNone/>
            </a:pPr>
            <a:r>
              <a:rPr lang="en" sz="1200">
                <a:solidFill>
                  <a:schemeClr val="dk1"/>
                </a:solidFill>
                <a:latin typeface="Roboto"/>
                <a:ea typeface="Roboto"/>
                <a:cs typeface="Roboto"/>
                <a:sym typeface="Roboto"/>
              </a:rPr>
              <a:t>M3: three workshops on Day 1 of the workshop on academic culture, SPARK, and how to create a storyboard; students’ own experiences of learning different academic environments. </a:t>
            </a:r>
            <a:endParaRPr sz="1200">
              <a:solidFill>
                <a:schemeClr val="dk1"/>
              </a:solidFill>
              <a:latin typeface="Roboto"/>
              <a:ea typeface="Roboto"/>
              <a:cs typeface="Roboto"/>
              <a:sym typeface="Roboto"/>
            </a:endParaRPr>
          </a:p>
          <a:p>
            <a:pPr marL="0" lvl="0" indent="0" algn="l" rtl="0">
              <a:spcBef>
                <a:spcPts val="0"/>
              </a:spcBef>
              <a:spcAft>
                <a:spcPts val="0"/>
              </a:spcAft>
              <a:buNone/>
            </a:pPr>
            <a:r>
              <a:rPr lang="en" sz="1200">
                <a:solidFill>
                  <a:schemeClr val="dk1"/>
                </a:solidFill>
                <a:latin typeface="Roboto"/>
                <a:ea typeface="Roboto"/>
                <a:cs typeface="Roboto"/>
                <a:sym typeface="Roboto"/>
              </a:rPr>
              <a:t>M4: XXXXXXX</a:t>
            </a:r>
            <a:endParaRPr sz="1200">
              <a:solidFill>
                <a:schemeClr val="dk1"/>
              </a:solidFill>
              <a:latin typeface="Roboto"/>
              <a:ea typeface="Roboto"/>
              <a:cs typeface="Roboto"/>
              <a:sym typeface="Roboto"/>
            </a:endParaRPr>
          </a:p>
          <a:p>
            <a:pPr marL="0" lvl="0" indent="0" algn="l" rtl="0">
              <a:spcBef>
                <a:spcPts val="0"/>
              </a:spcBef>
              <a:spcAft>
                <a:spcPts val="0"/>
              </a:spcAft>
              <a:buNone/>
            </a:pPr>
            <a:endParaRPr sz="1200">
              <a:solidFill>
                <a:schemeClr val="dk1"/>
              </a:solidFill>
              <a:latin typeface="Roboto"/>
              <a:ea typeface="Roboto"/>
              <a:cs typeface="Roboto"/>
              <a:sym typeface="Roboto"/>
            </a:endParaRPr>
          </a:p>
          <a:p>
            <a:pPr marL="0" lvl="0" indent="0" algn="l" rtl="0">
              <a:spcBef>
                <a:spcPts val="0"/>
              </a:spcBef>
              <a:spcAft>
                <a:spcPts val="0"/>
              </a:spcAft>
              <a:buNone/>
            </a:pPr>
            <a:r>
              <a:rPr lang="en"/>
              <a:t>M1: Really learned open pedagogy: learning about and working with open pedagogy; working with people they didn’t know; learning how to create open educational resources by adding to the database (even if they did not use many resources from it to back up their own modules - instead, using things they found online themselves as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M3: Why an Ideathon? Think, Hackathon, but to come up with ideas. </a:t>
            </a:r>
            <a:endParaRPr/>
          </a:p>
          <a:p>
            <a:pPr marL="0" lvl="0" indent="0" algn="l" rtl="0">
              <a:spcBef>
                <a:spcPts val="0"/>
              </a:spcBef>
              <a:spcAft>
                <a:spcPts val="0"/>
              </a:spcAft>
              <a:buNone/>
            </a:pPr>
            <a:r>
              <a:rPr lang="en"/>
              <a:t>During a short period of time, students who did not know each other had to come together and work. </a:t>
            </a:r>
            <a:endParaRPr/>
          </a:p>
          <a:p>
            <a:pPr marL="0" lvl="0" indent="0" algn="l" rtl="0">
              <a:spcBef>
                <a:spcPts val="0"/>
              </a:spcBef>
              <a:spcAft>
                <a:spcPts val="0"/>
              </a:spcAft>
              <a:buNone/>
            </a:pPr>
            <a:r>
              <a:rPr lang="en"/>
              <a:t>BIG steps: transnational open pedagogy, and using groups in virtual communication for the totality of the project. Putting students in a creative space for a short period of time. </a:t>
            </a:r>
            <a:endParaRPr/>
          </a:p>
          <a:p>
            <a:pPr marL="0" lvl="0" indent="0" algn="l" rtl="0">
              <a:spcBef>
                <a:spcPts val="0"/>
              </a:spcBef>
              <a:spcAft>
                <a:spcPts val="0"/>
              </a:spcAft>
              <a:buNone/>
            </a:pPr>
            <a:r>
              <a:rPr lang="en"/>
              <a:t>“Light” COMPETITION, but mostly COLLABORATION</a:t>
            </a:r>
            <a:endParaRPr/>
          </a:p>
          <a:p>
            <a:pPr marL="0" lvl="0" indent="0" algn="l" rtl="0">
              <a:spcBef>
                <a:spcPts val="0"/>
              </a:spcBef>
              <a:spcAft>
                <a:spcPts val="0"/>
              </a:spcAft>
              <a:buNone/>
            </a:pPr>
            <a:endParaRPr/>
          </a:p>
          <a:p>
            <a:pPr marL="0" lvl="0" indent="0" algn="l" rtl="0">
              <a:spcBef>
                <a:spcPts val="0"/>
              </a:spcBef>
              <a:spcAft>
                <a:spcPts val="0"/>
              </a:spcAft>
              <a:buNone/>
            </a:pPr>
            <a:endParaRPr sz="1200">
              <a:solidFill>
                <a:schemeClr val="dk1"/>
              </a:solidFill>
              <a:latin typeface="Roboto"/>
              <a:ea typeface="Roboto"/>
              <a:cs typeface="Roboto"/>
              <a:sym typeface="Roboto"/>
            </a:endParaRPr>
          </a:p>
          <a:p>
            <a:pPr marL="0" lvl="0" indent="0" algn="l" rtl="0">
              <a:spcBef>
                <a:spcPts val="0"/>
              </a:spcBef>
              <a:spcAft>
                <a:spcPts val="0"/>
              </a:spcAft>
              <a:buNone/>
            </a:pPr>
            <a:endParaRPr sz="1800">
              <a:solidFill>
                <a:schemeClr val="dk1"/>
              </a:solidFill>
              <a:latin typeface="Roboto"/>
              <a:ea typeface="Roboto"/>
              <a:cs typeface="Roboto"/>
              <a:sym typeface="Roboto"/>
            </a:endParaRPr>
          </a:p>
          <a:p>
            <a:pPr marL="0" lvl="0" indent="0" algn="l" rtl="0">
              <a:spcBef>
                <a:spcPts val="0"/>
              </a:spcBef>
              <a:spcAft>
                <a:spcPts val="0"/>
              </a:spcAft>
              <a:buNone/>
            </a:pPr>
            <a:endParaRPr sz="12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a1948049e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a1948049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a1948049e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a1948049e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a1948049e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a1948049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mailto:gnl@yorku.ca" TargetMode="External"/><Relationship Id="rId4" Type="http://schemas.openxmlformats.org/officeDocument/2006/relationships/hyperlink" Target="mailto:dsdunand@glendon.yorku.ca" TargetMode="External"/><Relationship Id="rId5" Type="http://schemas.openxmlformats.org/officeDocument/2006/relationships/hyperlink" Target="mailto:bekirsky@glendon.yorku.ca" TargetMode="External"/><Relationship Id="rId6" Type="http://schemas.openxmlformats.org/officeDocument/2006/relationships/hyperlink" Target="mailto:alemesre@glendon.yorku.ca" TargetMode="External"/><Relationship Id="rId7" Type="http://schemas.openxmlformats.org/officeDocument/2006/relationships/hyperlink" Target="mailto:lwaddell@yorku.ca"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kahoot.it/" TargetMode="External"/><Relationship Id="rId4" Type="http://schemas.openxmlformats.org/officeDocument/2006/relationships/hyperlink" Target="https://create.kahoot.it/share/open-pedagogy/4842ec44-4f8b-4324-ae3b-e330bd7dfaee"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671250" y="108875"/>
            <a:ext cx="7801500" cy="286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Open Pedagogy as a Creative Process: A Transnational Exploration of Student-Centred Learning Design</a:t>
            </a:r>
            <a:endParaRPr sz="3600"/>
          </a:p>
        </p:txBody>
      </p:sp>
      <p:sp>
        <p:nvSpPr>
          <p:cNvPr id="64" name="Google Shape;64;p13"/>
          <p:cNvSpPr txBox="1">
            <a:spLocks noGrp="1"/>
          </p:cNvSpPr>
          <p:nvPr>
            <p:ph type="subTitle" idx="1"/>
          </p:nvPr>
        </p:nvSpPr>
        <p:spPr>
          <a:xfrm>
            <a:off x="613775" y="2977475"/>
            <a:ext cx="7801500" cy="150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Teaching in Focus Conference 2019</a:t>
            </a:r>
            <a:endParaRPr sz="1800"/>
          </a:p>
          <a:p>
            <a:pPr marL="0" lvl="0" indent="0" algn="ctr" rtl="0">
              <a:spcBef>
                <a:spcPts val="0"/>
              </a:spcBef>
              <a:spcAft>
                <a:spcPts val="0"/>
              </a:spcAft>
              <a:buNone/>
            </a:pPr>
            <a:r>
              <a:rPr lang="en" sz="1800"/>
              <a:t>York University </a:t>
            </a:r>
            <a:endParaRPr sz="1800"/>
          </a:p>
          <a:p>
            <a:pPr marL="0" lvl="0" indent="0" algn="ctr" rtl="0">
              <a:spcBef>
                <a:spcPts val="0"/>
              </a:spcBef>
              <a:spcAft>
                <a:spcPts val="0"/>
              </a:spcAft>
              <a:buNone/>
            </a:pPr>
            <a:r>
              <a:rPr lang="en" sz="1800"/>
              <a:t>May 15th, 2019</a:t>
            </a:r>
            <a:endParaRPr sz="1800"/>
          </a:p>
          <a:p>
            <a:pPr marL="0" lvl="0" indent="0" algn="ctr" rtl="0">
              <a:spcBef>
                <a:spcPts val="0"/>
              </a:spcBef>
              <a:spcAft>
                <a:spcPts val="0"/>
              </a:spcAft>
              <a:buNone/>
            </a:pPr>
            <a:r>
              <a:rPr lang="en" sz="1800"/>
              <a:t>Dominique Scheffel-Dunand, Liam Bekirsky, </a:t>
            </a:r>
            <a:endParaRPr sz="1800"/>
          </a:p>
          <a:p>
            <a:pPr marL="0" lvl="0" indent="0" algn="ctr" rtl="0">
              <a:spcBef>
                <a:spcPts val="0"/>
              </a:spcBef>
              <a:spcAft>
                <a:spcPts val="0"/>
              </a:spcAft>
              <a:buNone/>
            </a:pPr>
            <a:r>
              <a:rPr lang="en" sz="1800"/>
              <a:t>Agnès Lemesre-Valy, Laura Waddell</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Prototypes</a:t>
            </a:r>
            <a:endParaRPr/>
          </a:p>
        </p:txBody>
      </p:sp>
      <p:sp>
        <p:nvSpPr>
          <p:cNvPr id="137" name="Google Shape;137;p2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38" name="Google Shape;138;p2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9" name="Google Shape;139;p22"/>
          <p:cNvPicPr preferRelativeResize="0"/>
          <p:nvPr/>
        </p:nvPicPr>
        <p:blipFill>
          <a:blip r:embed="rId3">
            <a:alphaModFix/>
          </a:blip>
          <a:stretch>
            <a:fillRect/>
          </a:stretch>
        </p:blipFill>
        <p:spPr>
          <a:xfrm>
            <a:off x="4935672" y="1607672"/>
            <a:ext cx="3762824" cy="2741375"/>
          </a:xfrm>
          <a:prstGeom prst="rect">
            <a:avLst/>
          </a:prstGeom>
          <a:noFill/>
          <a:ln>
            <a:noFill/>
          </a:ln>
        </p:spPr>
      </p:pic>
      <p:pic>
        <p:nvPicPr>
          <p:cNvPr id="140" name="Google Shape;140;p22"/>
          <p:cNvPicPr preferRelativeResize="0"/>
          <p:nvPr/>
        </p:nvPicPr>
        <p:blipFill>
          <a:blip r:embed="rId4">
            <a:alphaModFix/>
          </a:blip>
          <a:stretch>
            <a:fillRect/>
          </a:stretch>
        </p:blipFill>
        <p:spPr>
          <a:xfrm>
            <a:off x="311450" y="1496362"/>
            <a:ext cx="3999899" cy="30658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M1 Activities Created</a:t>
            </a:r>
            <a:endParaRPr/>
          </a:p>
        </p:txBody>
      </p:sp>
      <p:sp>
        <p:nvSpPr>
          <p:cNvPr id="146" name="Google Shape;146;p23"/>
          <p:cNvSpPr txBox="1">
            <a:spLocks noGrp="1"/>
          </p:cNvSpPr>
          <p:nvPr>
            <p:ph type="body" idx="1"/>
          </p:nvPr>
        </p:nvSpPr>
        <p:spPr>
          <a:xfrm>
            <a:off x="387900" y="1489825"/>
            <a:ext cx="8368200" cy="3420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a:t>Gender and Reproduction (reflection learning activity, branching scenario, social comparison activity; learning about ethnocentrism, online group discussion) </a:t>
            </a:r>
            <a:endParaRPr/>
          </a:p>
          <a:p>
            <a:pPr marL="457200" marR="0" lvl="0" indent="-342900" algn="l" rtl="0">
              <a:lnSpc>
                <a:spcPct val="115000"/>
              </a:lnSpc>
              <a:spcBef>
                <a:spcPts val="0"/>
              </a:spcBef>
              <a:spcAft>
                <a:spcPts val="0"/>
              </a:spcAft>
              <a:buSzPts val="1800"/>
              <a:buChar char="●"/>
            </a:pPr>
            <a:r>
              <a:rPr lang="en"/>
              <a:t>Aging Population (interactive map, collaborative discussion activity)</a:t>
            </a:r>
            <a:endParaRPr/>
          </a:p>
          <a:p>
            <a:pPr marL="457200" marR="0" lvl="0" indent="-342900" algn="l" rtl="0">
              <a:lnSpc>
                <a:spcPct val="115000"/>
              </a:lnSpc>
              <a:spcBef>
                <a:spcPts val="0"/>
              </a:spcBef>
              <a:spcAft>
                <a:spcPts val="0"/>
              </a:spcAft>
              <a:buSzPts val="1800"/>
              <a:buChar char="●"/>
            </a:pPr>
            <a:r>
              <a:rPr lang="en"/>
              <a:t>Inequalities in access to education (think-pair-share, debate on discrimination)</a:t>
            </a:r>
            <a:endParaRPr/>
          </a:p>
          <a:p>
            <a:pPr marL="457200" marR="0" lvl="0" indent="-342900" algn="l" rtl="0">
              <a:lnSpc>
                <a:spcPct val="115000"/>
              </a:lnSpc>
              <a:spcBef>
                <a:spcPts val="0"/>
              </a:spcBef>
              <a:spcAft>
                <a:spcPts val="0"/>
              </a:spcAft>
              <a:buSzPts val="1800"/>
              <a:buChar char="●"/>
            </a:pPr>
            <a:r>
              <a:rPr lang="en"/>
              <a:t>Refugees (media analysis activity, mock debate, reflection activity)</a:t>
            </a:r>
            <a:endParaRPr/>
          </a:p>
          <a:p>
            <a:pPr marL="0" marR="0" lvl="0" indent="0" algn="l" rtl="0">
              <a:lnSpc>
                <a:spcPct val="115000"/>
              </a:lnSpc>
              <a:spcBef>
                <a:spcPts val="1600"/>
              </a:spcBef>
              <a:spcAft>
                <a:spcPts val="1600"/>
              </a:spcAft>
              <a:buNone/>
            </a:pPr>
            <a:r>
              <a:rPr lang="en" i="1"/>
              <a:t>Glendon student comment: we enjoyed the freedom to explore a topic the group was interested in (even if it took awhile to decide on one) and not worry about the final evaluation. </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M2 Activities Created (selected for prototyping)</a:t>
            </a:r>
            <a:endParaRPr sz="2400"/>
          </a:p>
        </p:txBody>
      </p:sp>
      <p:sp>
        <p:nvSpPr>
          <p:cNvPr id="152" name="Google Shape;152;p24"/>
          <p:cNvSpPr txBox="1">
            <a:spLocks noGrp="1"/>
          </p:cNvSpPr>
          <p:nvPr>
            <p:ph type="body" idx="1"/>
          </p:nvPr>
        </p:nvSpPr>
        <p:spPr>
          <a:xfrm>
            <a:off x="387900" y="1489825"/>
            <a:ext cx="8368200" cy="33105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 sz="1400"/>
              <a:t>Breaking News: Language learning and comprehension</a:t>
            </a:r>
            <a:endParaRPr sz="1400"/>
          </a:p>
          <a:p>
            <a:pPr marL="457200" marR="0" lvl="0" indent="-317500" algn="l" rtl="0">
              <a:lnSpc>
                <a:spcPct val="115000"/>
              </a:lnSpc>
              <a:spcBef>
                <a:spcPts val="0"/>
              </a:spcBef>
              <a:spcAft>
                <a:spcPts val="0"/>
              </a:spcAft>
              <a:buSzPts val="1400"/>
              <a:buChar char="●"/>
            </a:pPr>
            <a:r>
              <a:rPr lang="en" sz="1400"/>
              <a:t>Using Plurilingualism to collect multilingual sources in the context of a research project</a:t>
            </a:r>
            <a:endParaRPr sz="1400"/>
          </a:p>
          <a:p>
            <a:pPr marL="457200" marR="0" lvl="0" indent="-317500" algn="l" rtl="0">
              <a:lnSpc>
                <a:spcPct val="115000"/>
              </a:lnSpc>
              <a:spcBef>
                <a:spcPts val="0"/>
              </a:spcBef>
              <a:spcAft>
                <a:spcPts val="0"/>
              </a:spcAft>
              <a:buSzPts val="1400"/>
              <a:buChar char="●"/>
            </a:pPr>
            <a:r>
              <a:rPr lang="en" sz="1400"/>
              <a:t>Give me the short version</a:t>
            </a:r>
            <a:endParaRPr sz="1400"/>
          </a:p>
          <a:p>
            <a:pPr marL="457200" marR="0" lvl="0" indent="-317500" algn="l" rtl="0">
              <a:lnSpc>
                <a:spcPct val="115000"/>
              </a:lnSpc>
              <a:spcBef>
                <a:spcPts val="0"/>
              </a:spcBef>
              <a:spcAft>
                <a:spcPts val="0"/>
              </a:spcAft>
              <a:buSzPts val="1400"/>
              <a:buChar char="●"/>
            </a:pPr>
            <a:r>
              <a:rPr lang="en" sz="1400"/>
              <a:t>Idioms activity</a:t>
            </a:r>
            <a:endParaRPr sz="1400"/>
          </a:p>
          <a:p>
            <a:pPr marL="457200" marR="0" lvl="0" indent="-317500" algn="l" rtl="0">
              <a:lnSpc>
                <a:spcPct val="115000"/>
              </a:lnSpc>
              <a:spcBef>
                <a:spcPts val="0"/>
              </a:spcBef>
              <a:spcAft>
                <a:spcPts val="0"/>
              </a:spcAft>
              <a:buSzPts val="1400"/>
              <a:buChar char="●"/>
            </a:pPr>
            <a:r>
              <a:rPr lang="en" sz="1400"/>
              <a:t>The hunt for words and expressions across languages</a:t>
            </a:r>
            <a:endParaRPr sz="1400"/>
          </a:p>
          <a:p>
            <a:pPr marL="457200" marR="0" lvl="0" indent="-317500" algn="l" rtl="0">
              <a:lnSpc>
                <a:spcPct val="115000"/>
              </a:lnSpc>
              <a:spcBef>
                <a:spcPts val="0"/>
              </a:spcBef>
              <a:spcAft>
                <a:spcPts val="0"/>
              </a:spcAft>
              <a:buSzPts val="1400"/>
              <a:buChar char="●"/>
            </a:pPr>
            <a:r>
              <a:rPr lang="en" sz="1400"/>
              <a:t>Plurilingualism and accents</a:t>
            </a:r>
            <a:endParaRPr sz="1400"/>
          </a:p>
          <a:p>
            <a:pPr marL="457200" marR="0" lvl="0" indent="-317500" algn="l" rtl="0">
              <a:lnSpc>
                <a:spcPct val="115000"/>
              </a:lnSpc>
              <a:spcBef>
                <a:spcPts val="0"/>
              </a:spcBef>
              <a:spcAft>
                <a:spcPts val="0"/>
              </a:spcAft>
              <a:buSzPts val="1400"/>
              <a:buChar char="●"/>
            </a:pPr>
            <a:r>
              <a:rPr lang="en" sz="1400"/>
              <a:t>Code-switching</a:t>
            </a:r>
            <a:endParaRPr sz="1400"/>
          </a:p>
          <a:p>
            <a:pPr marL="457200" marR="0" lvl="0" indent="-317500" algn="l" rtl="0">
              <a:lnSpc>
                <a:spcPct val="115000"/>
              </a:lnSpc>
              <a:spcBef>
                <a:spcPts val="0"/>
              </a:spcBef>
              <a:spcAft>
                <a:spcPts val="0"/>
              </a:spcAft>
              <a:buSzPts val="1400"/>
              <a:buChar char="●"/>
            </a:pPr>
            <a:r>
              <a:rPr lang="en" sz="1400"/>
              <a:t>Slang activity</a:t>
            </a:r>
            <a:endParaRPr sz="1400"/>
          </a:p>
          <a:p>
            <a:pPr marL="457200" marR="0" lvl="0" indent="-317500" algn="l" rtl="0">
              <a:lnSpc>
                <a:spcPct val="115000"/>
              </a:lnSpc>
              <a:spcBef>
                <a:spcPts val="0"/>
              </a:spcBef>
              <a:spcAft>
                <a:spcPts val="0"/>
              </a:spcAft>
              <a:buSzPts val="1400"/>
              <a:buChar char="●"/>
            </a:pPr>
            <a:r>
              <a:rPr lang="en" sz="1400"/>
              <a:t>One for all, all for one: Model UN simulation</a:t>
            </a:r>
            <a:endParaRPr sz="1400"/>
          </a:p>
          <a:p>
            <a:pPr marL="457200" marR="0" lvl="0" indent="-317500" algn="l" rtl="0">
              <a:lnSpc>
                <a:spcPct val="115000"/>
              </a:lnSpc>
              <a:spcBef>
                <a:spcPts val="0"/>
              </a:spcBef>
              <a:spcAft>
                <a:spcPts val="0"/>
              </a:spcAft>
              <a:buSzPts val="1400"/>
              <a:buChar char="●"/>
            </a:pPr>
            <a:r>
              <a:rPr lang="en" sz="1400"/>
              <a:t>International Pen Pals: Language and cultural exchange</a:t>
            </a:r>
            <a:endParaRPr sz="1400"/>
          </a:p>
          <a:p>
            <a:pPr marL="457200" marR="0" lvl="0" indent="-317500" algn="l" rtl="0">
              <a:lnSpc>
                <a:spcPct val="115000"/>
              </a:lnSpc>
              <a:spcBef>
                <a:spcPts val="0"/>
              </a:spcBef>
              <a:spcAft>
                <a:spcPts val="0"/>
              </a:spcAft>
              <a:buSzPts val="1400"/>
              <a:buChar char="●"/>
            </a:pPr>
            <a:r>
              <a:rPr lang="en" sz="1400"/>
              <a:t>The Nissart Dialect</a:t>
            </a:r>
            <a:endParaRPr sz="1400"/>
          </a:p>
          <a:p>
            <a:pPr marL="0" marR="0" lvl="0" indent="0" algn="l" rtl="0">
              <a:lnSpc>
                <a:spcPct val="115000"/>
              </a:lnSpc>
              <a:spcBef>
                <a:spcPts val="1600"/>
              </a:spcBef>
              <a:spcAft>
                <a:spcPts val="0"/>
              </a:spcAft>
              <a:buNone/>
            </a:pPr>
            <a:r>
              <a:rPr lang="en" sz="1400" i="1"/>
              <a:t>Glendon student reflection: this is not a syllabus; (we get to) deconstruct a bit, have more different ideas.</a:t>
            </a:r>
            <a:endParaRPr sz="1100">
              <a:solidFill>
                <a:srgbClr val="000000"/>
              </a:solidFill>
              <a:latin typeface="Arial"/>
              <a:ea typeface="Arial"/>
              <a:cs typeface="Arial"/>
              <a:sym typeface="Arial"/>
            </a:endParaRPr>
          </a:p>
          <a:p>
            <a:pPr marL="0" marR="0" lvl="0" indent="0" algn="l" rtl="0">
              <a:lnSpc>
                <a:spcPct val="115000"/>
              </a:lnSpc>
              <a:spcBef>
                <a:spcPts val="1600"/>
              </a:spcBef>
              <a:spcAft>
                <a:spcPts val="1600"/>
              </a:spcAft>
              <a:buNone/>
            </a:pPr>
            <a:endParaRPr sz="14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M3 Activities Created (selected for prototyping)</a:t>
            </a:r>
            <a:endParaRPr sz="2400"/>
          </a:p>
        </p:txBody>
      </p:sp>
      <p:sp>
        <p:nvSpPr>
          <p:cNvPr id="158" name="Google Shape;158;p25"/>
          <p:cNvSpPr txBox="1">
            <a:spLocks noGrp="1"/>
          </p:cNvSpPr>
          <p:nvPr>
            <p:ph type="body" idx="1"/>
          </p:nvPr>
        </p:nvSpPr>
        <p:spPr>
          <a:xfrm>
            <a:off x="387900" y="1489825"/>
            <a:ext cx="3999900" cy="3570300"/>
          </a:xfrm>
          <a:prstGeom prst="rect">
            <a:avLst/>
          </a:prstGeom>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SzPts val="1200"/>
              <a:buChar char="●"/>
            </a:pPr>
            <a:r>
              <a:rPr lang="en" sz="1200"/>
              <a:t>Venn Diagram (between two different academic cultures)</a:t>
            </a:r>
            <a:endParaRPr sz="1200"/>
          </a:p>
          <a:p>
            <a:pPr marL="457200" marR="0" lvl="0" indent="-304800" algn="l" rtl="0">
              <a:lnSpc>
                <a:spcPct val="115000"/>
              </a:lnSpc>
              <a:spcBef>
                <a:spcPts val="0"/>
              </a:spcBef>
              <a:spcAft>
                <a:spcPts val="0"/>
              </a:spcAft>
              <a:buSzPts val="1200"/>
              <a:buChar char="●"/>
            </a:pPr>
            <a:r>
              <a:rPr lang="en" sz="1200"/>
              <a:t>Competency mind map between academic cultures</a:t>
            </a:r>
            <a:endParaRPr sz="1200"/>
          </a:p>
          <a:p>
            <a:pPr marL="457200" marR="0" lvl="0" indent="-304800" algn="l" rtl="0">
              <a:lnSpc>
                <a:spcPct val="115000"/>
              </a:lnSpc>
              <a:spcBef>
                <a:spcPts val="0"/>
              </a:spcBef>
              <a:spcAft>
                <a:spcPts val="0"/>
              </a:spcAft>
              <a:buSzPts val="1200"/>
              <a:buChar char="●"/>
            </a:pPr>
            <a:r>
              <a:rPr lang="en" sz="1200"/>
              <a:t>The reign of the quote; quoting activity; citation activity; identifying credible sources</a:t>
            </a:r>
            <a:endParaRPr sz="1200"/>
          </a:p>
          <a:p>
            <a:pPr marL="457200" marR="0" lvl="0" indent="-304800" algn="l" rtl="0">
              <a:lnSpc>
                <a:spcPct val="115000"/>
              </a:lnSpc>
              <a:spcBef>
                <a:spcPts val="0"/>
              </a:spcBef>
              <a:spcAft>
                <a:spcPts val="0"/>
              </a:spcAft>
              <a:buSzPts val="1200"/>
              <a:buChar char="●"/>
            </a:pPr>
            <a:r>
              <a:rPr lang="en" sz="1200"/>
              <a:t>Path to success (translating degrees across cultures and interests)</a:t>
            </a:r>
            <a:endParaRPr sz="1200"/>
          </a:p>
          <a:p>
            <a:pPr marL="457200" marR="0" lvl="0" indent="-304800" algn="l" rtl="0">
              <a:lnSpc>
                <a:spcPct val="115000"/>
              </a:lnSpc>
              <a:spcBef>
                <a:spcPts val="0"/>
              </a:spcBef>
              <a:spcAft>
                <a:spcPts val="0"/>
              </a:spcAft>
              <a:buSzPts val="1200"/>
              <a:buChar char="●"/>
            </a:pPr>
            <a:r>
              <a:rPr lang="en" sz="1200"/>
              <a:t>MeeTeach (social media network for students and teachers, to establish a good rapport with their instructors)</a:t>
            </a:r>
            <a:endParaRPr sz="1200"/>
          </a:p>
          <a:p>
            <a:pPr marL="457200" marR="0" lvl="0" indent="-304800" algn="l" rtl="0">
              <a:lnSpc>
                <a:spcPct val="115000"/>
              </a:lnSpc>
              <a:spcBef>
                <a:spcPts val="0"/>
              </a:spcBef>
              <a:spcAft>
                <a:spcPts val="0"/>
              </a:spcAft>
              <a:buSzPts val="1200"/>
              <a:buChar char="●"/>
            </a:pPr>
            <a:r>
              <a:rPr lang="en" sz="1200"/>
              <a:t>Tinder for Academics (getting to know cultural norms on campus - dating life, consent, and social events)</a:t>
            </a:r>
            <a:endParaRPr sz="1200"/>
          </a:p>
          <a:p>
            <a:pPr marL="457200" marR="0" lvl="0" indent="-304800" algn="l" rtl="0">
              <a:lnSpc>
                <a:spcPct val="115000"/>
              </a:lnSpc>
              <a:spcBef>
                <a:spcPts val="0"/>
              </a:spcBef>
              <a:spcAft>
                <a:spcPts val="0"/>
              </a:spcAft>
              <a:buSzPts val="1200"/>
              <a:buChar char="●"/>
            </a:pPr>
            <a:r>
              <a:rPr lang="en" sz="1200"/>
              <a:t>I write therefore I am (learning how to write an essay in various forms in different countries)</a:t>
            </a:r>
            <a:endParaRPr sz="1200"/>
          </a:p>
          <a:p>
            <a:pPr marL="0" marR="0" lvl="0" indent="0" algn="l" rtl="0">
              <a:lnSpc>
                <a:spcPct val="115000"/>
              </a:lnSpc>
              <a:spcBef>
                <a:spcPts val="1600"/>
              </a:spcBef>
              <a:spcAft>
                <a:spcPts val="1600"/>
              </a:spcAft>
              <a:buNone/>
            </a:pPr>
            <a:endParaRPr sz="1200"/>
          </a:p>
        </p:txBody>
      </p:sp>
      <p:sp>
        <p:nvSpPr>
          <p:cNvPr id="159" name="Google Shape;159;p25"/>
          <p:cNvSpPr txBox="1">
            <a:spLocks noGrp="1"/>
          </p:cNvSpPr>
          <p:nvPr>
            <p:ph type="body" idx="2"/>
          </p:nvPr>
        </p:nvSpPr>
        <p:spPr>
          <a:xfrm>
            <a:off x="4756200" y="1489825"/>
            <a:ext cx="3999900" cy="3570300"/>
          </a:xfrm>
          <a:prstGeom prst="rect">
            <a:avLst/>
          </a:prstGeom>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SzPts val="1200"/>
              <a:buChar char="●"/>
            </a:pPr>
            <a:r>
              <a:rPr lang="en" sz="1200"/>
              <a:t>Perceptions survey</a:t>
            </a:r>
            <a:endParaRPr sz="1200"/>
          </a:p>
          <a:p>
            <a:pPr marL="457200" marR="0" lvl="0" indent="-304800" algn="l" rtl="0">
              <a:lnSpc>
                <a:spcPct val="115000"/>
              </a:lnSpc>
              <a:spcBef>
                <a:spcPts val="0"/>
              </a:spcBef>
              <a:spcAft>
                <a:spcPts val="0"/>
              </a:spcAft>
              <a:buSzPts val="1200"/>
              <a:buChar char="●"/>
            </a:pPr>
            <a:r>
              <a:rPr lang="en" sz="1200"/>
              <a:t>Introducing academic cultural differences</a:t>
            </a:r>
            <a:endParaRPr sz="1200"/>
          </a:p>
          <a:p>
            <a:pPr marL="457200" marR="0" lvl="0" indent="-304800" algn="l" rtl="0">
              <a:lnSpc>
                <a:spcPct val="115000"/>
              </a:lnSpc>
              <a:spcBef>
                <a:spcPts val="0"/>
              </a:spcBef>
              <a:spcAft>
                <a:spcPts val="0"/>
              </a:spcAft>
              <a:buSzPts val="1200"/>
              <a:buChar char="●"/>
            </a:pPr>
            <a:r>
              <a:rPr lang="en" sz="1200"/>
              <a:t>Vlog with an exchange student/Video Pen Pal </a:t>
            </a:r>
            <a:endParaRPr sz="1200"/>
          </a:p>
          <a:p>
            <a:pPr marL="457200" marR="0" lvl="0" indent="-304800" algn="l" rtl="0">
              <a:lnSpc>
                <a:spcPct val="115000"/>
              </a:lnSpc>
              <a:spcBef>
                <a:spcPts val="0"/>
              </a:spcBef>
              <a:spcAft>
                <a:spcPts val="0"/>
              </a:spcAft>
              <a:buSzPts val="1200"/>
              <a:buChar char="●"/>
            </a:pPr>
            <a:r>
              <a:rPr lang="en" sz="1200"/>
              <a:t>Interactive map on academic cultures</a:t>
            </a:r>
            <a:endParaRPr sz="1200"/>
          </a:p>
          <a:p>
            <a:pPr marL="457200" marR="0" lvl="0" indent="-304800" algn="l" rtl="0">
              <a:lnSpc>
                <a:spcPct val="115000"/>
              </a:lnSpc>
              <a:spcBef>
                <a:spcPts val="0"/>
              </a:spcBef>
              <a:spcAft>
                <a:spcPts val="0"/>
              </a:spcAft>
              <a:buSzPts val="1200"/>
              <a:buChar char="●"/>
            </a:pPr>
            <a:r>
              <a:rPr lang="en" sz="1200"/>
              <a:t>Academic slang dictionary</a:t>
            </a:r>
            <a:endParaRPr sz="1200"/>
          </a:p>
          <a:p>
            <a:pPr marL="457200" marR="0" lvl="0" indent="-304800" algn="l" rtl="0">
              <a:lnSpc>
                <a:spcPct val="115000"/>
              </a:lnSpc>
              <a:spcBef>
                <a:spcPts val="0"/>
              </a:spcBef>
              <a:spcAft>
                <a:spcPts val="0"/>
              </a:spcAft>
              <a:buSzPts val="1200"/>
              <a:buChar char="●"/>
            </a:pPr>
            <a:r>
              <a:rPr lang="en" sz="1200"/>
              <a:t>Buddy program</a:t>
            </a:r>
            <a:endParaRPr sz="1200"/>
          </a:p>
          <a:p>
            <a:pPr marL="457200" marR="0" lvl="0" indent="-304800" algn="l" rtl="0">
              <a:lnSpc>
                <a:spcPct val="115000"/>
              </a:lnSpc>
              <a:spcBef>
                <a:spcPts val="0"/>
              </a:spcBef>
              <a:spcAft>
                <a:spcPts val="0"/>
              </a:spcAft>
              <a:buSzPts val="1200"/>
              <a:buChar char="●"/>
            </a:pPr>
            <a:r>
              <a:rPr lang="en" sz="1200"/>
              <a:t>Email to the professor</a:t>
            </a:r>
            <a:endParaRPr sz="1200"/>
          </a:p>
          <a:p>
            <a:pPr marL="457200" marR="0" lvl="0" indent="-304800" algn="l" rtl="0">
              <a:lnSpc>
                <a:spcPct val="115000"/>
              </a:lnSpc>
              <a:spcBef>
                <a:spcPts val="0"/>
              </a:spcBef>
              <a:spcAft>
                <a:spcPts val="0"/>
              </a:spcAft>
              <a:buSzPts val="1200"/>
              <a:buChar char="●"/>
            </a:pPr>
            <a:r>
              <a:rPr lang="en" sz="1200"/>
              <a:t>Building guidelines on academic expectations</a:t>
            </a:r>
            <a:endParaRPr sz="1200"/>
          </a:p>
          <a:p>
            <a:pPr marL="457200" marR="0" lvl="0" indent="-304800" algn="l" rtl="0">
              <a:lnSpc>
                <a:spcPct val="115000"/>
              </a:lnSpc>
              <a:spcBef>
                <a:spcPts val="0"/>
              </a:spcBef>
              <a:spcAft>
                <a:spcPts val="0"/>
              </a:spcAft>
              <a:buSzPts val="1200"/>
              <a:buChar char="●"/>
            </a:pPr>
            <a:r>
              <a:rPr lang="en" sz="1200"/>
              <a:t>Alternative research resources</a:t>
            </a:r>
            <a:endParaRPr sz="1200"/>
          </a:p>
          <a:p>
            <a:pPr marL="457200" marR="0" lvl="0" indent="-304800" algn="l" rtl="0">
              <a:lnSpc>
                <a:spcPct val="115000"/>
              </a:lnSpc>
              <a:spcBef>
                <a:spcPts val="0"/>
              </a:spcBef>
              <a:spcAft>
                <a:spcPts val="0"/>
              </a:spcAft>
              <a:buSzPts val="1200"/>
              <a:buChar char="●"/>
            </a:pPr>
            <a:r>
              <a:rPr lang="en" sz="1200"/>
              <a:t>The survivor of academic culture (judging research resources)</a:t>
            </a:r>
            <a:endParaRPr sz="1200"/>
          </a:p>
          <a:p>
            <a:pPr marL="457200" marR="0" lvl="0" indent="-304800" algn="l" rtl="0">
              <a:lnSpc>
                <a:spcPct val="115000"/>
              </a:lnSpc>
              <a:spcBef>
                <a:spcPts val="0"/>
              </a:spcBef>
              <a:spcAft>
                <a:spcPts val="0"/>
              </a:spcAft>
              <a:buSzPts val="1200"/>
              <a:buChar char="●"/>
            </a:pPr>
            <a:r>
              <a:rPr lang="en" sz="1200"/>
              <a:t>Understanding hierarchy student/teacher</a:t>
            </a:r>
            <a:endParaRPr sz="1200" b="1" i="1"/>
          </a:p>
          <a:p>
            <a:pPr marL="0" marR="0" lvl="0" indent="0" algn="l" rtl="0">
              <a:lnSpc>
                <a:spcPct val="115000"/>
              </a:lnSpc>
              <a:spcBef>
                <a:spcPts val="1600"/>
              </a:spcBef>
              <a:spcAft>
                <a:spcPts val="0"/>
              </a:spcAft>
              <a:buNone/>
            </a:pPr>
            <a:r>
              <a:rPr lang="en" sz="1200" i="1"/>
              <a:t>Exchange student reflection:  I also learned how to work in a group without just relying on myself to do all the work, [and] to share the work with full trust in others.</a:t>
            </a:r>
            <a:endParaRPr sz="1200" i="1"/>
          </a:p>
          <a:p>
            <a:pPr marL="457200" marR="0" lvl="0" indent="0" algn="l" rtl="0">
              <a:lnSpc>
                <a:spcPct val="115000"/>
              </a:lnSpc>
              <a:spcBef>
                <a:spcPts val="1600"/>
              </a:spcBef>
              <a:spcAft>
                <a:spcPts val="1600"/>
              </a:spcAft>
              <a:buNone/>
            </a:pP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Prototyping workshop student reflections</a:t>
            </a:r>
            <a:endParaRPr/>
          </a:p>
        </p:txBody>
      </p:sp>
      <p:sp>
        <p:nvSpPr>
          <p:cNvPr id="165" name="Google Shape;165;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6" name="Google Shape;166;p26"/>
          <p:cNvPicPr preferRelativeResize="0"/>
          <p:nvPr/>
        </p:nvPicPr>
        <p:blipFill>
          <a:blip r:embed="rId3">
            <a:alphaModFix/>
          </a:blip>
          <a:stretch>
            <a:fillRect/>
          </a:stretch>
        </p:blipFill>
        <p:spPr>
          <a:xfrm>
            <a:off x="2078175" y="1260275"/>
            <a:ext cx="5585126" cy="37224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Challenges we experienced with open pedagogy</a:t>
            </a:r>
            <a:endParaRPr sz="2400"/>
          </a:p>
        </p:txBody>
      </p:sp>
      <p:sp>
        <p:nvSpPr>
          <p:cNvPr id="172" name="Google Shape;172;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Technology</a:t>
            </a:r>
            <a:endParaRPr/>
          </a:p>
          <a:p>
            <a:pPr marL="457200" lvl="0" indent="-342900" algn="l" rtl="0">
              <a:spcBef>
                <a:spcPts val="0"/>
              </a:spcBef>
              <a:spcAft>
                <a:spcPts val="0"/>
              </a:spcAft>
              <a:buSzPts val="1800"/>
              <a:buChar char="●"/>
            </a:pPr>
            <a:r>
              <a:rPr lang="en"/>
              <a:t>Engaging students and dealing with absenteeism </a:t>
            </a:r>
            <a:endParaRPr/>
          </a:p>
          <a:p>
            <a:pPr marL="457200" lvl="0" indent="-342900" algn="l" rtl="0">
              <a:spcBef>
                <a:spcPts val="0"/>
              </a:spcBef>
              <a:spcAft>
                <a:spcPts val="0"/>
              </a:spcAft>
              <a:buSzPts val="1800"/>
              <a:buChar char="●"/>
            </a:pPr>
            <a:r>
              <a:rPr lang="en"/>
              <a:t>New students; taking time to get to know (and trust!) each other</a:t>
            </a:r>
            <a:endParaRPr/>
          </a:p>
          <a:p>
            <a:pPr marL="457200" lvl="0" indent="-342900" algn="l" rtl="0">
              <a:spcBef>
                <a:spcPts val="0"/>
              </a:spcBef>
              <a:spcAft>
                <a:spcPts val="0"/>
              </a:spcAft>
              <a:buSzPts val="1800"/>
              <a:buChar char="●"/>
            </a:pPr>
            <a:r>
              <a:rPr lang="en"/>
              <a:t>Tension between creativity and assessment</a:t>
            </a:r>
            <a:endParaRPr/>
          </a:p>
          <a:p>
            <a:pPr marL="457200" lvl="0" indent="-342900" algn="l" rtl="0">
              <a:spcBef>
                <a:spcPts val="0"/>
              </a:spcBef>
              <a:spcAft>
                <a:spcPts val="0"/>
              </a:spcAft>
              <a:buSzPts val="1800"/>
              <a:buChar char="●"/>
            </a:pPr>
            <a:r>
              <a:rPr lang="en"/>
              <a:t>Assessment: process or product? (Are these the same thing?)</a:t>
            </a:r>
            <a:endParaRPr/>
          </a:p>
          <a:p>
            <a:pPr marL="457200" lvl="0" indent="-342900" algn="l" rtl="0">
              <a:spcBef>
                <a:spcPts val="0"/>
              </a:spcBef>
              <a:spcAft>
                <a:spcPts val="0"/>
              </a:spcAft>
              <a:buSzPts val="1800"/>
              <a:buChar char="●"/>
            </a:pPr>
            <a:r>
              <a:rPr lang="en"/>
              <a:t>How to manage the amount of resources created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87900" y="-133025"/>
            <a:ext cx="8368200" cy="92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Reflections on our process </a:t>
            </a:r>
            <a:endParaRPr/>
          </a:p>
        </p:txBody>
      </p:sp>
      <p:sp>
        <p:nvSpPr>
          <p:cNvPr id="178" name="Google Shape;178;p28"/>
          <p:cNvSpPr txBox="1">
            <a:spLocks noGrp="1"/>
          </p:cNvSpPr>
          <p:nvPr>
            <p:ph type="body" idx="1"/>
          </p:nvPr>
        </p:nvSpPr>
        <p:spPr>
          <a:xfrm>
            <a:off x="387900" y="1461725"/>
            <a:ext cx="8602200" cy="3320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a:t>Something learned from each module and creative process</a:t>
            </a:r>
            <a:endParaRPr/>
          </a:p>
          <a:p>
            <a:pPr marL="457200" marR="0" lvl="0" indent="-342900" algn="l" rtl="0">
              <a:lnSpc>
                <a:spcPct val="115000"/>
              </a:lnSpc>
              <a:spcBef>
                <a:spcPts val="0"/>
              </a:spcBef>
              <a:spcAft>
                <a:spcPts val="0"/>
              </a:spcAft>
              <a:buSzPts val="1800"/>
              <a:buChar char="●"/>
            </a:pPr>
            <a:r>
              <a:rPr lang="en"/>
              <a:t>Increase in the number of activities created </a:t>
            </a:r>
            <a:endParaRPr/>
          </a:p>
          <a:p>
            <a:pPr marL="457200" marR="0" lvl="0" indent="-342900" algn="l" rtl="0">
              <a:lnSpc>
                <a:spcPct val="115000"/>
              </a:lnSpc>
              <a:spcBef>
                <a:spcPts val="0"/>
              </a:spcBef>
              <a:spcAft>
                <a:spcPts val="0"/>
              </a:spcAft>
              <a:buSzPts val="1800"/>
              <a:buChar char="●"/>
            </a:pPr>
            <a:r>
              <a:rPr lang="en" sz="1800"/>
              <a:t>Comparative feedback from students who participated in more than one module</a:t>
            </a:r>
            <a:endParaRPr/>
          </a:p>
          <a:p>
            <a:pPr marL="457200" marR="0" lvl="0" indent="-342900" algn="l" rtl="0">
              <a:lnSpc>
                <a:spcPct val="115000"/>
              </a:lnSpc>
              <a:spcBef>
                <a:spcPts val="0"/>
              </a:spcBef>
              <a:spcAft>
                <a:spcPts val="0"/>
              </a:spcAft>
              <a:buSzPts val="1800"/>
              <a:buChar char="●"/>
            </a:pPr>
            <a:r>
              <a:rPr lang="en"/>
              <a:t>An adventure in trust, academic supervision, support and authority</a:t>
            </a:r>
            <a:endParaRPr/>
          </a:p>
          <a:p>
            <a:pPr marL="457200" marR="0" lvl="0" indent="-342900" algn="l" rtl="0">
              <a:lnSpc>
                <a:spcPct val="115000"/>
              </a:lnSpc>
              <a:spcBef>
                <a:spcPts val="0"/>
              </a:spcBef>
              <a:spcAft>
                <a:spcPts val="0"/>
              </a:spcAft>
              <a:buSzPts val="1800"/>
              <a:buChar char="●"/>
            </a:pPr>
            <a:r>
              <a:rPr lang="en"/>
              <a:t>The importance of reflection and feedback</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Possibilities for Open Pedagogy </a:t>
            </a:r>
            <a:endParaRPr/>
          </a:p>
        </p:txBody>
      </p:sp>
      <p:sp>
        <p:nvSpPr>
          <p:cNvPr id="184" name="Google Shape;184;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Taking time and building trust: The benefits of in-person meetings </a:t>
            </a:r>
            <a:endParaRPr/>
          </a:p>
          <a:p>
            <a:pPr marL="457200" lvl="0" indent="-342900" algn="l" rtl="0">
              <a:spcBef>
                <a:spcPts val="0"/>
              </a:spcBef>
              <a:spcAft>
                <a:spcPts val="0"/>
              </a:spcAft>
              <a:buSzPts val="1800"/>
              <a:buChar char="●"/>
            </a:pPr>
            <a:r>
              <a:rPr lang="en"/>
              <a:t>Learners to creators</a:t>
            </a:r>
            <a:endParaRPr/>
          </a:p>
          <a:p>
            <a:pPr marL="457200" lvl="0" indent="-342900" algn="l" rtl="0">
              <a:spcBef>
                <a:spcPts val="0"/>
              </a:spcBef>
              <a:spcAft>
                <a:spcPts val="0"/>
              </a:spcAft>
              <a:buSzPts val="1800"/>
              <a:buChar char="●"/>
            </a:pPr>
            <a:r>
              <a:rPr lang="en"/>
              <a:t>Balancing autonomy and guidance</a:t>
            </a:r>
            <a:endParaRPr/>
          </a:p>
          <a:p>
            <a:pPr marL="457200" lvl="0" indent="-342900" algn="l" rtl="0">
              <a:spcBef>
                <a:spcPts val="0"/>
              </a:spcBef>
              <a:spcAft>
                <a:spcPts val="0"/>
              </a:spcAft>
              <a:buSzPts val="1800"/>
              <a:buChar char="●"/>
            </a:pPr>
            <a:r>
              <a:rPr lang="en"/>
              <a:t>Developing and enhancing the 21st Century Competencies </a:t>
            </a:r>
            <a:endParaRPr/>
          </a:p>
          <a:p>
            <a:pPr marL="457200" lvl="0" indent="-342900" algn="l" rtl="0">
              <a:spcBef>
                <a:spcPts val="0"/>
              </a:spcBef>
              <a:spcAft>
                <a:spcPts val="0"/>
              </a:spcAft>
              <a:buSzPts val="1800"/>
              <a:buChar char="●"/>
            </a:pPr>
            <a:r>
              <a:rPr lang="en"/>
              <a:t>Opportunities to enhance student engagement and motivation</a:t>
            </a: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Discussion</a:t>
            </a:r>
            <a:endParaRPr/>
          </a:p>
        </p:txBody>
      </p:sp>
      <p:sp>
        <p:nvSpPr>
          <p:cNvPr id="190" name="Google Shape;190;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What would be your biggest challenge to using open pedagogy? </a:t>
            </a:r>
            <a:endParaRPr/>
          </a:p>
          <a:p>
            <a:pPr marL="457200" lvl="0" indent="-342900" algn="l" rtl="0">
              <a:spcBef>
                <a:spcPts val="0"/>
              </a:spcBef>
              <a:spcAft>
                <a:spcPts val="0"/>
              </a:spcAft>
              <a:buSzPts val="1800"/>
              <a:buAutoNum type="arabicParenR"/>
            </a:pPr>
            <a:r>
              <a:rPr lang="en"/>
              <a:t>What would motivate you to use open pedagogy?</a:t>
            </a:r>
            <a:endParaRPr/>
          </a:p>
          <a:p>
            <a:pPr marL="457200" lvl="0" indent="-342900" algn="l" rtl="0">
              <a:spcBef>
                <a:spcPts val="0"/>
              </a:spcBef>
              <a:spcAft>
                <a:spcPts val="0"/>
              </a:spcAft>
              <a:buSzPts val="1800"/>
              <a:buAutoNum type="arabicParenR"/>
            </a:pPr>
            <a:r>
              <a:rPr lang="en"/>
              <a:t>How would you introduce assessment into open pedagogy? </a:t>
            </a:r>
            <a:endParaRPr/>
          </a:p>
          <a:p>
            <a:pPr marL="914400" lvl="1" indent="-317500" algn="l" rtl="0">
              <a:spcBef>
                <a:spcPts val="0"/>
              </a:spcBef>
              <a:spcAft>
                <a:spcPts val="0"/>
              </a:spcAft>
              <a:buSzPts val="1400"/>
              <a:buAutoNum type="alphaLcParenR"/>
            </a:pPr>
            <a:r>
              <a:rPr lang="en"/>
              <a:t>What is being assessed, students or product?</a:t>
            </a:r>
            <a:endParaRPr/>
          </a:p>
          <a:p>
            <a:pPr marL="914400" lvl="1" indent="-317500" algn="l" rtl="0">
              <a:spcBef>
                <a:spcPts val="0"/>
              </a:spcBef>
              <a:spcAft>
                <a:spcPts val="0"/>
              </a:spcAft>
              <a:buSzPts val="1400"/>
              <a:buAutoNum type="alphaLcParenR"/>
            </a:pPr>
            <a:r>
              <a:rPr lang="en"/>
              <a:t>Who is doing the assessment? Ex. Experts, users, or peer-review? </a:t>
            </a:r>
            <a:endParaRPr/>
          </a:p>
          <a:p>
            <a:pPr marL="457200" lvl="0" indent="-342900" algn="l" rtl="0">
              <a:spcBef>
                <a:spcPts val="0"/>
              </a:spcBef>
              <a:spcAft>
                <a:spcPts val="0"/>
              </a:spcAft>
              <a:buSzPts val="1800"/>
              <a:buAutoNum type="arabicParenR"/>
            </a:pPr>
            <a:r>
              <a:rPr lang="en"/>
              <a:t>Are open educational resources also academic resources? (And how can the university better support their creation?)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 </a:t>
            </a:r>
            <a:endParaRPr/>
          </a:p>
        </p:txBody>
      </p:sp>
      <p:sp>
        <p:nvSpPr>
          <p:cNvPr id="196" name="Google Shape;196;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Contact: </a:t>
            </a:r>
            <a:r>
              <a:rPr lang="en" u="sng">
                <a:solidFill>
                  <a:schemeClr val="hlink"/>
                </a:solidFill>
                <a:hlinkClick r:id="rId3"/>
              </a:rPr>
              <a:t>gnl@yorku.ca</a:t>
            </a:r>
            <a:endParaRPr/>
          </a:p>
          <a:p>
            <a:pPr marL="0" lvl="0" indent="0" algn="l" rtl="0">
              <a:spcBef>
                <a:spcPts val="1600"/>
              </a:spcBef>
              <a:spcAft>
                <a:spcPts val="0"/>
              </a:spcAft>
              <a:buNone/>
            </a:pPr>
            <a:r>
              <a:rPr lang="en"/>
              <a:t>Dominique Scheffel-Dunand: </a:t>
            </a:r>
            <a:r>
              <a:rPr lang="en" u="sng">
                <a:solidFill>
                  <a:schemeClr val="hlink"/>
                </a:solidFill>
                <a:hlinkClick r:id="rId4"/>
              </a:rPr>
              <a:t>dsdunand@glendon.yorku.ca</a:t>
            </a:r>
            <a:endParaRPr/>
          </a:p>
          <a:p>
            <a:pPr marL="0" lvl="0" indent="0" algn="l" rtl="0">
              <a:spcBef>
                <a:spcPts val="1600"/>
              </a:spcBef>
              <a:spcAft>
                <a:spcPts val="0"/>
              </a:spcAft>
              <a:buNone/>
            </a:pPr>
            <a:r>
              <a:rPr lang="en"/>
              <a:t>Liam Bekirsky: </a:t>
            </a:r>
            <a:r>
              <a:rPr lang="en" u="sng">
                <a:solidFill>
                  <a:schemeClr val="hlink"/>
                </a:solidFill>
                <a:hlinkClick r:id="rId5"/>
              </a:rPr>
              <a:t>bekirsky@glendon.yorku.ca</a:t>
            </a:r>
            <a:endParaRPr/>
          </a:p>
          <a:p>
            <a:pPr marL="0" lvl="0" indent="0" algn="l" rtl="0">
              <a:spcBef>
                <a:spcPts val="1600"/>
              </a:spcBef>
              <a:spcAft>
                <a:spcPts val="0"/>
              </a:spcAft>
              <a:buNone/>
            </a:pPr>
            <a:r>
              <a:rPr lang="en"/>
              <a:t>Agnès Lemesre-Valy: </a:t>
            </a:r>
            <a:r>
              <a:rPr lang="en" u="sng">
                <a:solidFill>
                  <a:schemeClr val="hlink"/>
                </a:solidFill>
                <a:hlinkClick r:id="rId6"/>
              </a:rPr>
              <a:t>alemesre@glendon.yorku.ca</a:t>
            </a:r>
            <a:endParaRPr/>
          </a:p>
          <a:p>
            <a:pPr marL="0" lvl="0" indent="0" algn="l" rtl="0">
              <a:spcBef>
                <a:spcPts val="1600"/>
              </a:spcBef>
              <a:spcAft>
                <a:spcPts val="0"/>
              </a:spcAft>
              <a:buNone/>
            </a:pPr>
            <a:r>
              <a:rPr lang="en"/>
              <a:t>Laura Waddell: </a:t>
            </a:r>
            <a:r>
              <a:rPr lang="en" u="sng">
                <a:solidFill>
                  <a:schemeClr val="hlink"/>
                </a:solidFill>
                <a:hlinkClick r:id="rId7"/>
              </a:rPr>
              <a:t>lwaddell@yorku.ca</a:t>
            </a: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Presentation Overview</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Welcome and presenter introductions</a:t>
            </a:r>
            <a:endParaRPr/>
          </a:p>
          <a:p>
            <a:pPr marL="457200" lvl="0" indent="-342900" algn="l" rtl="0">
              <a:spcBef>
                <a:spcPts val="0"/>
              </a:spcBef>
              <a:spcAft>
                <a:spcPts val="0"/>
              </a:spcAft>
              <a:buSzPts val="1800"/>
              <a:buChar char="●"/>
            </a:pPr>
            <a:r>
              <a:rPr lang="en"/>
              <a:t>Experience Open Pedagogy</a:t>
            </a:r>
            <a:endParaRPr/>
          </a:p>
          <a:p>
            <a:pPr marL="457200" lvl="0" indent="-342900" algn="l" rtl="0">
              <a:spcBef>
                <a:spcPts val="0"/>
              </a:spcBef>
              <a:spcAft>
                <a:spcPts val="0"/>
              </a:spcAft>
              <a:buSzPts val="1800"/>
              <a:buChar char="●"/>
            </a:pPr>
            <a:r>
              <a:rPr lang="en"/>
              <a:t>Project overview</a:t>
            </a:r>
            <a:endParaRPr/>
          </a:p>
          <a:p>
            <a:pPr marL="457200" lvl="0" indent="-342900" algn="l" rtl="0">
              <a:spcBef>
                <a:spcPts val="0"/>
              </a:spcBef>
              <a:spcAft>
                <a:spcPts val="0"/>
              </a:spcAft>
              <a:buSzPts val="1800"/>
              <a:buChar char="●"/>
            </a:pPr>
            <a:r>
              <a:rPr lang="en"/>
              <a:t>Challenges, reflections, and possibilities</a:t>
            </a:r>
            <a:endParaRPr/>
          </a:p>
          <a:p>
            <a:pPr marL="457200" lvl="0" indent="-342900" algn="l" rtl="0">
              <a:spcBef>
                <a:spcPts val="0"/>
              </a:spcBef>
              <a:spcAft>
                <a:spcPts val="0"/>
              </a:spcAft>
              <a:buSzPts val="1800"/>
              <a:buChar char="●"/>
            </a:pPr>
            <a:r>
              <a:rPr lang="en"/>
              <a:t>Discussion and concluding remarks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2" name="Google Shape;202;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Experience Open Pedagogy</a:t>
            </a:r>
            <a:endParaRPr/>
          </a:p>
        </p:txBody>
      </p:sp>
      <p:sp>
        <p:nvSpPr>
          <p:cNvPr id="208" name="Google Shape;208;p33"/>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600"/>
              <a:t>Go to Kahoot Website: </a:t>
            </a:r>
            <a:r>
              <a:rPr lang="en" sz="1600" u="sng">
                <a:solidFill>
                  <a:schemeClr val="hlink"/>
                </a:solidFill>
                <a:latin typeface="Arial"/>
                <a:ea typeface="Arial"/>
                <a:cs typeface="Arial"/>
                <a:sym typeface="Arial"/>
                <a:hlinkClick r:id="rId3"/>
              </a:rPr>
              <a:t>https://kahoot.it/</a:t>
            </a:r>
            <a:endParaRPr sz="1600"/>
          </a:p>
          <a:p>
            <a:pPr marL="0" marR="0" lvl="0" indent="0" algn="l" rtl="0">
              <a:lnSpc>
                <a:spcPct val="115000"/>
              </a:lnSpc>
              <a:spcBef>
                <a:spcPts val="1600"/>
              </a:spcBef>
              <a:spcAft>
                <a:spcPts val="0"/>
              </a:spcAft>
              <a:buNone/>
            </a:pPr>
            <a:r>
              <a:rPr lang="en" sz="1600"/>
              <a:t>(Or download the application to your mobile device)</a:t>
            </a:r>
            <a:endParaRPr sz="1600"/>
          </a:p>
          <a:p>
            <a:pPr marL="0" marR="0" lvl="0" indent="0" algn="l" rtl="0">
              <a:lnSpc>
                <a:spcPct val="115000"/>
              </a:lnSpc>
              <a:spcBef>
                <a:spcPts val="1600"/>
              </a:spcBef>
              <a:spcAft>
                <a:spcPts val="0"/>
              </a:spcAft>
              <a:buNone/>
            </a:pPr>
            <a:r>
              <a:rPr lang="en" sz="1600"/>
              <a:t>Enter PIN: 395781 </a:t>
            </a:r>
            <a:endParaRPr sz="1600"/>
          </a:p>
          <a:p>
            <a:pPr marL="0" marR="0" lvl="0" indent="0" algn="l" rtl="0">
              <a:lnSpc>
                <a:spcPct val="115000"/>
              </a:lnSpc>
              <a:spcBef>
                <a:spcPts val="1600"/>
              </a:spcBef>
              <a:spcAft>
                <a:spcPts val="0"/>
              </a:spcAft>
              <a:buNone/>
            </a:pPr>
            <a:r>
              <a:rPr lang="en" sz="1600" u="sng">
                <a:solidFill>
                  <a:schemeClr val="hlink"/>
                </a:solidFill>
                <a:hlinkClick r:id="rId4"/>
              </a:rPr>
              <a:t>Play! </a:t>
            </a:r>
            <a:endParaRPr sz="1600"/>
          </a:p>
          <a:p>
            <a:pPr marL="0" lvl="0" indent="0" algn="l" rtl="0">
              <a:spcBef>
                <a:spcPts val="1600"/>
              </a:spcBef>
              <a:spcAft>
                <a:spcPts val="0"/>
              </a:spcAft>
              <a:buNone/>
            </a:pPr>
            <a:endParaRPr sz="1600"/>
          </a:p>
          <a:p>
            <a:pPr marL="0" marR="0" lvl="0" indent="0" algn="l" rtl="0">
              <a:lnSpc>
                <a:spcPct val="115000"/>
              </a:lnSpc>
              <a:spcBef>
                <a:spcPts val="1600"/>
              </a:spcBef>
              <a:spcAft>
                <a:spcPts val="1600"/>
              </a:spcAft>
              <a:buNone/>
            </a:pPr>
            <a:endParaRPr/>
          </a:p>
        </p:txBody>
      </p:sp>
      <p:sp>
        <p:nvSpPr>
          <p:cNvPr id="209" name="Google Shape;209;p33"/>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Open Pedagogy?</a:t>
            </a:r>
            <a:endParaRPr/>
          </a:p>
        </p:txBody>
      </p:sp>
      <p:sp>
        <p:nvSpPr>
          <p:cNvPr id="76" name="Google Shape;76;p1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The foundations of an open pedagogy are: </a:t>
            </a:r>
            <a:endParaRPr sz="1600"/>
          </a:p>
          <a:p>
            <a:pPr marL="457200" lvl="0" indent="-330200" algn="l" rtl="0">
              <a:spcBef>
                <a:spcPts val="1600"/>
              </a:spcBef>
              <a:spcAft>
                <a:spcPts val="0"/>
              </a:spcAft>
              <a:buSzPts val="1600"/>
              <a:buChar char="●"/>
            </a:pPr>
            <a:r>
              <a:rPr lang="en" sz="1600"/>
              <a:t>Participatory technology</a:t>
            </a:r>
            <a:endParaRPr sz="1600"/>
          </a:p>
          <a:p>
            <a:pPr marL="457200" lvl="0" indent="-330200" algn="l" rtl="0">
              <a:spcBef>
                <a:spcPts val="0"/>
              </a:spcBef>
              <a:spcAft>
                <a:spcPts val="0"/>
              </a:spcAft>
              <a:buSzPts val="1600"/>
              <a:buChar char="●"/>
            </a:pPr>
            <a:r>
              <a:rPr lang="en" sz="1600"/>
              <a:t>Innovation and creativity</a:t>
            </a:r>
            <a:endParaRPr sz="1600"/>
          </a:p>
          <a:p>
            <a:pPr marL="457200" lvl="0" indent="-330200" algn="l" rtl="0">
              <a:spcBef>
                <a:spcPts val="0"/>
              </a:spcBef>
              <a:spcAft>
                <a:spcPts val="0"/>
              </a:spcAft>
              <a:buSzPts val="1600"/>
              <a:buChar char="●"/>
            </a:pPr>
            <a:r>
              <a:rPr lang="en" sz="1600"/>
              <a:t>Sharing ideas and resources</a:t>
            </a:r>
            <a:endParaRPr sz="1600"/>
          </a:p>
          <a:p>
            <a:pPr marL="457200" lvl="0" indent="-330200" algn="l" rtl="0">
              <a:spcBef>
                <a:spcPts val="0"/>
              </a:spcBef>
              <a:spcAft>
                <a:spcPts val="0"/>
              </a:spcAft>
              <a:buSzPts val="1600"/>
              <a:buChar char="●"/>
            </a:pPr>
            <a:r>
              <a:rPr lang="en" sz="1600"/>
              <a:t>Reflective practice</a:t>
            </a:r>
            <a:endParaRPr sz="1600"/>
          </a:p>
          <a:p>
            <a:pPr marL="457200" lvl="0" indent="-330200" algn="l" rtl="0">
              <a:spcBef>
                <a:spcPts val="0"/>
              </a:spcBef>
              <a:spcAft>
                <a:spcPts val="0"/>
              </a:spcAft>
              <a:buSzPts val="1600"/>
              <a:buChar char="●"/>
            </a:pPr>
            <a:r>
              <a:rPr lang="en" sz="1600"/>
              <a:t>Mutual trust in openness</a:t>
            </a:r>
            <a:endParaRPr sz="1600"/>
          </a:p>
          <a:p>
            <a:pPr marL="457200" lvl="0" indent="-330200" algn="l" rtl="0">
              <a:spcBef>
                <a:spcPts val="0"/>
              </a:spcBef>
              <a:spcAft>
                <a:spcPts val="0"/>
              </a:spcAft>
              <a:buSzPts val="1600"/>
              <a:buChar char="●"/>
            </a:pPr>
            <a:r>
              <a:rPr lang="en" sz="1600"/>
              <a:t>A connected community</a:t>
            </a:r>
            <a:endParaRPr sz="1600"/>
          </a:p>
          <a:p>
            <a:pPr marL="457200" lvl="0" indent="-330200" algn="l" rtl="0">
              <a:spcBef>
                <a:spcPts val="0"/>
              </a:spcBef>
              <a:spcAft>
                <a:spcPts val="0"/>
              </a:spcAft>
              <a:buSzPts val="1600"/>
              <a:buChar char="●"/>
            </a:pPr>
            <a:r>
              <a:rPr lang="en" sz="1600"/>
              <a:t>Learners as designers</a:t>
            </a:r>
            <a:endParaRPr sz="1600"/>
          </a:p>
          <a:p>
            <a:pPr marL="457200" lvl="0" indent="-330200" algn="l" rtl="0">
              <a:spcBef>
                <a:spcPts val="0"/>
              </a:spcBef>
              <a:spcAft>
                <a:spcPts val="0"/>
              </a:spcAft>
              <a:buSzPts val="1600"/>
              <a:buChar char="●"/>
            </a:pPr>
            <a:r>
              <a:rPr lang="en" sz="1600"/>
              <a:t>Peer review</a:t>
            </a:r>
            <a:endParaRPr sz="1600"/>
          </a:p>
          <a:p>
            <a:pPr marL="0" lvl="0" indent="0" algn="l" rtl="0">
              <a:spcBef>
                <a:spcPts val="1600"/>
              </a:spcBef>
              <a:spcAft>
                <a:spcPts val="1600"/>
              </a:spcAft>
              <a:buNone/>
            </a:pPr>
            <a:endParaRPr/>
          </a:p>
        </p:txBody>
      </p:sp>
      <p:sp>
        <p:nvSpPr>
          <p:cNvPr id="77" name="Google Shape;77;p1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The principles of open pedagogy include the 5 Rs: </a:t>
            </a:r>
            <a:endParaRPr sz="1600"/>
          </a:p>
          <a:p>
            <a:pPr marL="457200" lvl="0" indent="-330200" algn="l" rtl="0">
              <a:spcBef>
                <a:spcPts val="1600"/>
              </a:spcBef>
              <a:spcAft>
                <a:spcPts val="0"/>
              </a:spcAft>
              <a:buSzPts val="1600"/>
              <a:buChar char="●"/>
            </a:pPr>
            <a:r>
              <a:rPr lang="en" sz="1600"/>
              <a:t>Reuse</a:t>
            </a:r>
            <a:endParaRPr sz="1600"/>
          </a:p>
          <a:p>
            <a:pPr marL="457200" lvl="0" indent="-330200" algn="l" rtl="0">
              <a:spcBef>
                <a:spcPts val="0"/>
              </a:spcBef>
              <a:spcAft>
                <a:spcPts val="0"/>
              </a:spcAft>
              <a:buSzPts val="1600"/>
              <a:buChar char="●"/>
            </a:pPr>
            <a:r>
              <a:rPr lang="en" sz="1600"/>
              <a:t>Retain</a:t>
            </a:r>
            <a:endParaRPr sz="1600"/>
          </a:p>
          <a:p>
            <a:pPr marL="457200" lvl="0" indent="-330200" algn="l" rtl="0">
              <a:spcBef>
                <a:spcPts val="0"/>
              </a:spcBef>
              <a:spcAft>
                <a:spcPts val="0"/>
              </a:spcAft>
              <a:buSzPts val="1600"/>
              <a:buChar char="●"/>
            </a:pPr>
            <a:r>
              <a:rPr lang="en" sz="1600"/>
              <a:t>Revise</a:t>
            </a:r>
            <a:endParaRPr sz="1600"/>
          </a:p>
          <a:p>
            <a:pPr marL="457200" lvl="0" indent="-330200" algn="l" rtl="0">
              <a:spcBef>
                <a:spcPts val="0"/>
              </a:spcBef>
              <a:spcAft>
                <a:spcPts val="0"/>
              </a:spcAft>
              <a:buSzPts val="1600"/>
              <a:buChar char="●"/>
            </a:pPr>
            <a:r>
              <a:rPr lang="en" sz="1600"/>
              <a:t>Remix </a:t>
            </a:r>
            <a:endParaRPr sz="1600"/>
          </a:p>
          <a:p>
            <a:pPr marL="457200" lvl="0" indent="-330200" algn="l" rtl="0">
              <a:spcBef>
                <a:spcPts val="0"/>
              </a:spcBef>
              <a:spcAft>
                <a:spcPts val="0"/>
              </a:spcAft>
              <a:buSzPts val="1600"/>
              <a:buChar char="●"/>
            </a:pPr>
            <a:r>
              <a:rPr lang="en" sz="1600"/>
              <a:t>Redistribute </a:t>
            </a:r>
            <a:endParaRPr sz="1600"/>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others say about Open Pedagogy</a:t>
            </a:r>
            <a:endParaRPr/>
          </a:p>
        </p:txBody>
      </p:sp>
      <p:sp>
        <p:nvSpPr>
          <p:cNvPr id="83" name="Google Shape;83;p16"/>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600"/>
              <a:t>“We think about Open Pedagogy as an access-oriented commitment to learner-driven education AND as a process of designing architectures and using tools for learning that enable students to shape the public knowledge commons of which they are a part.“</a:t>
            </a:r>
            <a:endParaRPr sz="1600"/>
          </a:p>
          <a:p>
            <a:pPr marL="457200" marR="0" lvl="0" indent="-330200" algn="l" rtl="0">
              <a:lnSpc>
                <a:spcPct val="115000"/>
              </a:lnSpc>
              <a:spcBef>
                <a:spcPts val="1600"/>
              </a:spcBef>
              <a:spcAft>
                <a:spcPts val="0"/>
              </a:spcAft>
              <a:buSzPts val="1600"/>
              <a:buChar char="-"/>
            </a:pPr>
            <a:r>
              <a:rPr lang="en" sz="1600" i="1"/>
              <a:t>Open Pedagogy Notebook</a:t>
            </a:r>
            <a:endParaRPr sz="1600" i="1"/>
          </a:p>
        </p:txBody>
      </p:sp>
      <p:sp>
        <p:nvSpPr>
          <p:cNvPr id="84" name="Google Shape;84;p16"/>
          <p:cNvSpPr txBox="1">
            <a:spLocks noGrp="1"/>
          </p:cNvSpPr>
          <p:nvPr>
            <p:ph type="body" idx="2"/>
          </p:nvPr>
        </p:nvSpPr>
        <p:spPr>
          <a:xfrm>
            <a:off x="4756200" y="1489825"/>
            <a:ext cx="3999900" cy="3583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a:t>“</a:t>
            </a:r>
            <a:r>
              <a:rPr lang="en" sz="1600"/>
              <a:t>Open pedagogy is the practice of engaging with students as creators of information rather than simply consumers of it. It's a form of experiential learning in which students demonstrate understanding through the act of creation. The products of open pedagogy are student created and openly licensed so that they may live outside of the classroom in a way that has an impact on the greater community.”</a:t>
            </a:r>
            <a:endParaRPr sz="1600"/>
          </a:p>
          <a:p>
            <a:pPr marL="457200" marR="0" lvl="0" indent="-330200" algn="l" rtl="0">
              <a:lnSpc>
                <a:spcPct val="115000"/>
              </a:lnSpc>
              <a:spcBef>
                <a:spcPts val="1600"/>
              </a:spcBef>
              <a:spcAft>
                <a:spcPts val="0"/>
              </a:spcAft>
              <a:buSzPts val="1600"/>
              <a:buChar char="-"/>
            </a:pPr>
            <a:r>
              <a:rPr lang="en" sz="1600" i="1"/>
              <a:t>University of Texas at Arlington</a:t>
            </a:r>
            <a:endParaRPr sz="1600" i="1"/>
          </a:p>
          <a:p>
            <a:pPr marL="0" marR="0" lvl="0" indent="0" algn="l" rtl="0">
              <a:lnSpc>
                <a:spcPct val="115000"/>
              </a:lnSpc>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About the project</a:t>
            </a:r>
            <a:endParaRPr/>
          </a:p>
        </p:txBody>
      </p:sp>
      <p:sp>
        <p:nvSpPr>
          <p:cNvPr id="90" name="Google Shape;90;p17"/>
          <p:cNvSpPr txBox="1">
            <a:spLocks noGrp="1"/>
          </p:cNvSpPr>
          <p:nvPr>
            <p:ph type="body" idx="1"/>
          </p:nvPr>
        </p:nvSpPr>
        <p:spPr>
          <a:xfrm>
            <a:off x="311700" y="1347300"/>
            <a:ext cx="8520600" cy="36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3-5 instructors/mentors and 66 students over four phases of development</a:t>
            </a:r>
            <a:endParaRPr/>
          </a:p>
          <a:p>
            <a:pPr marL="0" lvl="0" indent="0" algn="l" rtl="0">
              <a:spcBef>
                <a:spcPts val="1600"/>
              </a:spcBef>
              <a:spcAft>
                <a:spcPts val="0"/>
              </a:spcAft>
              <a:buNone/>
            </a:pPr>
            <a:r>
              <a:rPr lang="en"/>
              <a:t>WHAT: Student-created open educational resources (OER) on three topics:</a:t>
            </a:r>
            <a:endParaRPr/>
          </a:p>
          <a:p>
            <a:pPr marL="457200" lvl="0" indent="-342900" algn="l" rtl="0">
              <a:spcBef>
                <a:spcPts val="1600"/>
              </a:spcBef>
              <a:spcAft>
                <a:spcPts val="0"/>
              </a:spcAft>
              <a:buSzPts val="1800"/>
              <a:buAutoNum type="arabicParenR"/>
            </a:pPr>
            <a:r>
              <a:rPr lang="en"/>
              <a:t>Interculturality/intercultural communication </a:t>
            </a:r>
            <a:endParaRPr/>
          </a:p>
          <a:p>
            <a:pPr marL="457200" lvl="0" indent="-342900" algn="l" rtl="0">
              <a:spcBef>
                <a:spcPts val="0"/>
              </a:spcBef>
              <a:spcAft>
                <a:spcPts val="0"/>
              </a:spcAft>
              <a:buSzPts val="1800"/>
              <a:buAutoNum type="arabicParenR"/>
            </a:pPr>
            <a:r>
              <a:rPr lang="en"/>
              <a:t>Plurilingual communication </a:t>
            </a:r>
            <a:endParaRPr/>
          </a:p>
          <a:p>
            <a:pPr marL="457200" lvl="0" indent="-342900" algn="l" rtl="0">
              <a:spcBef>
                <a:spcPts val="0"/>
              </a:spcBef>
              <a:spcAft>
                <a:spcPts val="0"/>
              </a:spcAft>
              <a:buSzPts val="1800"/>
              <a:buAutoNum type="arabicParenR"/>
            </a:pPr>
            <a:r>
              <a:rPr lang="en"/>
              <a:t>Information literacy and academic competencies</a:t>
            </a:r>
            <a:endParaRPr/>
          </a:p>
          <a:p>
            <a:pPr marL="0" lvl="0" indent="0" algn="l" rtl="0">
              <a:spcBef>
                <a:spcPts val="1600"/>
              </a:spcBef>
              <a:spcAft>
                <a:spcPts val="0"/>
              </a:spcAft>
              <a:buNone/>
            </a:pPr>
            <a:r>
              <a:rPr lang="en"/>
              <a:t>HOW: Academic Innovation Fund Grant to recruit students outside of a classroom setting to create these resources. </a:t>
            </a: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87900" y="458025"/>
            <a:ext cx="8368200" cy="57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Project timeline</a:t>
            </a:r>
            <a:endParaRPr sz="2400"/>
          </a:p>
        </p:txBody>
      </p:sp>
      <p:sp>
        <p:nvSpPr>
          <p:cNvPr id="96" name="Google Shape;96;p18"/>
          <p:cNvSpPr txBox="1">
            <a:spLocks noGrp="1"/>
          </p:cNvSpPr>
          <p:nvPr>
            <p:ph type="body" idx="1"/>
          </p:nvPr>
        </p:nvSpPr>
        <p:spPr>
          <a:xfrm>
            <a:off x="387900" y="3181425"/>
            <a:ext cx="2915400" cy="17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97" name="Google Shape;97;p18"/>
          <p:cNvSpPr/>
          <p:nvPr/>
        </p:nvSpPr>
        <p:spPr>
          <a:xfrm>
            <a:off x="2179200" y="2738975"/>
            <a:ext cx="884100" cy="153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3799475" y="2738975"/>
            <a:ext cx="884100" cy="153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5419750" y="2738975"/>
            <a:ext cx="812400" cy="153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6910825" y="2738975"/>
            <a:ext cx="884100" cy="153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txBox="1"/>
          <p:nvPr/>
        </p:nvSpPr>
        <p:spPr>
          <a:xfrm>
            <a:off x="1231050" y="1141775"/>
            <a:ext cx="6967500" cy="1430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914400" lvl="0" indent="0" algn="l" rtl="0">
              <a:spcBef>
                <a:spcPts val="0"/>
              </a:spcBef>
              <a:spcAft>
                <a:spcPts val="0"/>
              </a:spcAft>
              <a:buNone/>
            </a:pPr>
            <a:r>
              <a:rPr lang="en">
                <a:solidFill>
                  <a:srgbClr val="FFFFFF"/>
                </a:solidFill>
                <a:latin typeface="Roboto"/>
                <a:ea typeface="Roboto"/>
                <a:cs typeface="Roboto"/>
                <a:sym typeface="Roboto"/>
              </a:rPr>
              <a:t>    M1				M2			M3			Prototyping</a:t>
            </a:r>
            <a:endParaRPr>
              <a:solidFill>
                <a:srgbClr val="FFFFFF"/>
              </a:solidFill>
              <a:latin typeface="Roboto"/>
              <a:ea typeface="Roboto"/>
              <a:cs typeface="Roboto"/>
              <a:sym typeface="Roboto"/>
            </a:endParaRPr>
          </a:p>
          <a:p>
            <a:pPr marL="914400" lvl="0" indent="0" algn="l" rtl="0">
              <a:spcBef>
                <a:spcPts val="0"/>
              </a:spcBef>
              <a:spcAft>
                <a:spcPts val="0"/>
              </a:spcAft>
              <a:buNone/>
            </a:pPr>
            <a:r>
              <a:rPr lang="en">
                <a:solidFill>
                  <a:srgbClr val="FFFFFF"/>
                </a:solidFill>
                <a:latin typeface="Roboto"/>
                <a:ea typeface="Roboto"/>
                <a:cs typeface="Roboto"/>
                <a:sym typeface="Roboto"/>
              </a:rPr>
              <a:t>Interculturality	Plurilingualism	Academic Literacy	Workshop </a:t>
            </a:r>
            <a:endParaRPr>
              <a:solidFill>
                <a:srgbClr val="FFFFFF"/>
              </a:solidFill>
              <a:latin typeface="Roboto"/>
              <a:ea typeface="Roboto"/>
              <a:cs typeface="Roboto"/>
              <a:sym typeface="Roboto"/>
            </a:endParaRPr>
          </a:p>
          <a:p>
            <a:pPr marL="914400" lvl="0" indent="0" algn="l" rtl="0">
              <a:spcBef>
                <a:spcPts val="0"/>
              </a:spcBef>
              <a:spcAft>
                <a:spcPts val="0"/>
              </a:spcAft>
              <a:buNone/>
            </a:pPr>
            <a:r>
              <a:rPr lang="en">
                <a:solidFill>
                  <a:srgbClr val="FFFFFF"/>
                </a:solidFill>
                <a:latin typeface="Roboto"/>
                <a:ea typeface="Roboto"/>
                <a:cs typeface="Roboto"/>
                <a:sym typeface="Roboto"/>
              </a:rPr>
              <a:t>Fall 2018		Winter 2019	March 23 - 24		May 2 - 3</a:t>
            </a:r>
            <a:endParaRPr>
              <a:solidFill>
                <a:srgbClr val="FFFFFF"/>
              </a:solidFill>
              <a:latin typeface="Roboto"/>
              <a:ea typeface="Roboto"/>
              <a:cs typeface="Roboto"/>
              <a:sym typeface="Roboto"/>
            </a:endParaRPr>
          </a:p>
          <a:p>
            <a:pPr marL="914400" lvl="0" indent="0" algn="l" rtl="0">
              <a:spcBef>
                <a:spcPts val="0"/>
              </a:spcBef>
              <a:spcAft>
                <a:spcPts val="0"/>
              </a:spcAft>
              <a:buNone/>
            </a:pPr>
            <a:r>
              <a:rPr lang="en">
                <a:solidFill>
                  <a:srgbClr val="FFFFFF"/>
                </a:solidFill>
                <a:latin typeface="Roboto"/>
                <a:ea typeface="Roboto"/>
                <a:cs typeface="Roboto"/>
                <a:sym typeface="Roboto"/>
              </a:rPr>
              <a:t>In class / online	In class/ online	Ideathon		</a:t>
            </a:r>
            <a:endParaRPr>
              <a:solidFill>
                <a:srgbClr val="FFFFFF"/>
              </a:solidFill>
              <a:latin typeface="Roboto"/>
              <a:ea typeface="Roboto"/>
              <a:cs typeface="Roboto"/>
              <a:sym typeface="Roboto"/>
            </a:endParaRPr>
          </a:p>
          <a:p>
            <a:pPr marL="914400" lvl="0" indent="0" algn="l" rtl="0">
              <a:spcBef>
                <a:spcPts val="0"/>
              </a:spcBef>
              <a:spcAft>
                <a:spcPts val="0"/>
              </a:spcAft>
              <a:buNone/>
            </a:pPr>
            <a:r>
              <a:rPr lang="en">
                <a:solidFill>
                  <a:srgbClr val="FFFFFF"/>
                </a:solidFill>
                <a:latin typeface="Roboto"/>
                <a:ea typeface="Roboto"/>
                <a:cs typeface="Roboto"/>
                <a:sym typeface="Roboto"/>
              </a:rPr>
              <a:t>Weekly-meeting	Weekly-meeting</a:t>
            </a:r>
            <a:endParaRPr>
              <a:solidFill>
                <a:srgbClr val="FFFFFF"/>
              </a:solidFill>
              <a:latin typeface="Roboto"/>
              <a:ea typeface="Roboto"/>
              <a:cs typeface="Roboto"/>
              <a:sym typeface="Roboto"/>
            </a:endParaRPr>
          </a:p>
          <a:p>
            <a:pPr marL="914400" lvl="0" indent="0" algn="l" rtl="0">
              <a:spcBef>
                <a:spcPts val="0"/>
              </a:spcBef>
              <a:spcAft>
                <a:spcPts val="0"/>
              </a:spcAft>
              <a:buNone/>
            </a:pPr>
            <a:r>
              <a:rPr lang="en">
                <a:solidFill>
                  <a:srgbClr val="FFFFFF"/>
                </a:solidFill>
                <a:latin typeface="Roboto"/>
                <a:ea typeface="Roboto"/>
                <a:cs typeface="Roboto"/>
                <a:sym typeface="Roboto"/>
              </a:rPr>
              <a:t>			Roundtable</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914400" lvl="0" indent="0" algn="l" rtl="0">
              <a:spcBef>
                <a:spcPts val="0"/>
              </a:spcBef>
              <a:spcAft>
                <a:spcPts val="0"/>
              </a:spcAft>
              <a:buNone/>
            </a:pPr>
            <a:endParaRPr>
              <a:solidFill>
                <a:srgbClr val="FFFFFF"/>
              </a:solidFill>
              <a:latin typeface="Roboto"/>
              <a:ea typeface="Roboto"/>
              <a:cs typeface="Roboto"/>
              <a:sym typeface="Roboto"/>
            </a:endParaRPr>
          </a:p>
          <a:p>
            <a:pPr marL="914400" lvl="0" indent="0" algn="l" rtl="0">
              <a:spcBef>
                <a:spcPts val="0"/>
              </a:spcBef>
              <a:spcAft>
                <a:spcPts val="0"/>
              </a:spcAft>
              <a:buNone/>
            </a:pPr>
            <a:endParaRPr>
              <a:solidFill>
                <a:srgbClr val="FFFFFF"/>
              </a:solidFill>
              <a:latin typeface="Roboto"/>
              <a:ea typeface="Roboto"/>
              <a:cs typeface="Roboto"/>
              <a:sym typeface="Roboto"/>
            </a:endParaRPr>
          </a:p>
        </p:txBody>
      </p:sp>
      <p:sp>
        <p:nvSpPr>
          <p:cNvPr id="102" name="Google Shape;102;p18"/>
          <p:cNvSpPr txBox="1"/>
          <p:nvPr/>
        </p:nvSpPr>
        <p:spPr>
          <a:xfrm>
            <a:off x="1231050" y="3137075"/>
            <a:ext cx="2024100" cy="182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Roboto"/>
                <a:ea typeface="Roboto"/>
                <a:cs typeface="Roboto"/>
                <a:sym typeface="Roboto"/>
              </a:rPr>
              <a:t>4 bilingual GL students, 3 International GL students, 8 bilingual high school students in the IB program, working in teams of 4</a:t>
            </a:r>
            <a:endParaRPr sz="1200">
              <a:solidFill>
                <a:schemeClr val="dk1"/>
              </a:solidFill>
              <a:latin typeface="Roboto"/>
              <a:ea typeface="Roboto"/>
              <a:cs typeface="Roboto"/>
              <a:sym typeface="Roboto"/>
            </a:endParaRPr>
          </a:p>
          <a:p>
            <a:pPr marL="0" lvl="0" indent="0" algn="l" rtl="0">
              <a:lnSpc>
                <a:spcPct val="115000"/>
              </a:lnSpc>
              <a:spcBef>
                <a:spcPts val="1600"/>
              </a:spcBef>
              <a:spcAft>
                <a:spcPts val="1600"/>
              </a:spcAft>
              <a:buNone/>
            </a:pPr>
            <a:r>
              <a:rPr lang="en" sz="1200">
                <a:solidFill>
                  <a:schemeClr val="dk1"/>
                </a:solidFill>
                <a:latin typeface="Roboto"/>
                <a:ea typeface="Roboto"/>
                <a:cs typeface="Roboto"/>
                <a:sym typeface="Roboto"/>
              </a:rPr>
              <a:t> (All new to the process)</a:t>
            </a:r>
            <a:endParaRPr sz="1200">
              <a:latin typeface="Roboto"/>
              <a:ea typeface="Roboto"/>
              <a:cs typeface="Roboto"/>
              <a:sym typeface="Roboto"/>
            </a:endParaRPr>
          </a:p>
        </p:txBody>
      </p:sp>
      <p:sp>
        <p:nvSpPr>
          <p:cNvPr id="103" name="Google Shape;103;p18"/>
          <p:cNvSpPr txBox="1"/>
          <p:nvPr/>
        </p:nvSpPr>
        <p:spPr>
          <a:xfrm>
            <a:off x="3437825" y="3137075"/>
            <a:ext cx="1705800" cy="162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Roboto"/>
                <a:ea typeface="Roboto"/>
                <a:cs typeface="Roboto"/>
                <a:sym typeface="Roboto"/>
              </a:rPr>
              <a:t>8 Glendon students  8 new Glendon students on exchange in France, working in pairs</a:t>
            </a:r>
            <a:endParaRPr sz="1200">
              <a:solidFill>
                <a:schemeClr val="dk1"/>
              </a:solidFill>
              <a:latin typeface="Roboto"/>
              <a:ea typeface="Roboto"/>
              <a:cs typeface="Roboto"/>
              <a:sym typeface="Roboto"/>
            </a:endParaRPr>
          </a:p>
          <a:p>
            <a:pPr marL="0" lvl="0" indent="0" algn="l" rtl="0">
              <a:lnSpc>
                <a:spcPct val="115000"/>
              </a:lnSpc>
              <a:spcBef>
                <a:spcPts val="1600"/>
              </a:spcBef>
              <a:spcAft>
                <a:spcPts val="1600"/>
              </a:spcAft>
              <a:buNone/>
            </a:pPr>
            <a:r>
              <a:rPr lang="en" sz="1200">
                <a:solidFill>
                  <a:schemeClr val="dk1"/>
                </a:solidFill>
                <a:latin typeface="Roboto"/>
                <a:ea typeface="Roboto"/>
                <a:cs typeface="Roboto"/>
                <a:sym typeface="Roboto"/>
              </a:rPr>
              <a:t>(1 new to the process)</a:t>
            </a:r>
            <a:endParaRPr sz="1200">
              <a:solidFill>
                <a:schemeClr val="dk1"/>
              </a:solidFill>
              <a:latin typeface="Roboto"/>
              <a:ea typeface="Roboto"/>
              <a:cs typeface="Roboto"/>
              <a:sym typeface="Roboto"/>
            </a:endParaRPr>
          </a:p>
        </p:txBody>
      </p:sp>
      <p:sp>
        <p:nvSpPr>
          <p:cNvPr id="104" name="Google Shape;104;p18"/>
          <p:cNvSpPr txBox="1"/>
          <p:nvPr/>
        </p:nvSpPr>
        <p:spPr>
          <a:xfrm>
            <a:off x="5278150" y="3125625"/>
            <a:ext cx="1487100" cy="182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Roboto"/>
                <a:ea typeface="Roboto"/>
                <a:cs typeface="Roboto"/>
                <a:sym typeface="Roboto"/>
              </a:rPr>
              <a:t>8 experienced GL students, 8 experienced GL students on exchange in France, 9 new French students on exchange at GL</a:t>
            </a:r>
            <a:endParaRPr sz="1200">
              <a:solidFill>
                <a:schemeClr val="dk1"/>
              </a:solidFill>
              <a:latin typeface="Roboto"/>
              <a:ea typeface="Roboto"/>
              <a:cs typeface="Roboto"/>
              <a:sym typeface="Roboto"/>
            </a:endParaRPr>
          </a:p>
        </p:txBody>
      </p:sp>
      <p:sp>
        <p:nvSpPr>
          <p:cNvPr id="105" name="Google Shape;105;p18"/>
          <p:cNvSpPr txBox="1"/>
          <p:nvPr/>
        </p:nvSpPr>
        <p:spPr>
          <a:xfrm>
            <a:off x="7083400" y="3153525"/>
            <a:ext cx="1672800" cy="177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Roboto"/>
                <a:ea typeface="Roboto"/>
                <a:cs typeface="Roboto"/>
                <a:sym typeface="Roboto"/>
              </a:rPr>
              <a:t>25 Lassonde students </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chemeClr val="dk1"/>
                </a:solidFill>
                <a:latin typeface="Roboto"/>
                <a:ea typeface="Roboto"/>
                <a:cs typeface="Roboto"/>
                <a:sym typeface="Roboto"/>
              </a:rPr>
              <a:t>(mix of engineering and computer science), 6 experienced Glendon students </a:t>
            </a:r>
            <a:r>
              <a:rPr lang="en" sz="18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265500" y="724200"/>
            <a:ext cx="4045200" cy="199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M3 - Information Literacy and Academic Competencies</a:t>
            </a:r>
            <a:endParaRPr sz="3000"/>
          </a:p>
        </p:txBody>
      </p:sp>
      <p:sp>
        <p:nvSpPr>
          <p:cNvPr id="111" name="Google Shape;111;p1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March 2019</a:t>
            </a:r>
            <a:endParaRPr/>
          </a:p>
        </p:txBody>
      </p:sp>
      <p:sp>
        <p:nvSpPr>
          <p:cNvPr id="112" name="Google Shape;112;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13" name="Google Shape;113;p19"/>
          <p:cNvPicPr preferRelativeResize="0"/>
          <p:nvPr/>
        </p:nvPicPr>
        <p:blipFill>
          <a:blip r:embed="rId3">
            <a:alphaModFix/>
          </a:blip>
          <a:stretch>
            <a:fillRect/>
          </a:stretch>
        </p:blipFill>
        <p:spPr>
          <a:xfrm>
            <a:off x="5065575" y="85125"/>
            <a:ext cx="3416275" cy="4819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Transnational Collaboration - Paris and Toronto</a:t>
            </a:r>
            <a:endParaRPr sz="2400"/>
          </a:p>
        </p:txBody>
      </p:sp>
      <p:sp>
        <p:nvSpPr>
          <p:cNvPr id="119" name="Google Shape;119;p2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Paris - Anticafé Beaubourg </a:t>
            </a:r>
            <a:endParaRPr/>
          </a:p>
        </p:txBody>
      </p:sp>
      <p:sp>
        <p:nvSpPr>
          <p:cNvPr id="120" name="Google Shape;120;p2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Toronto - Glendon</a:t>
            </a:r>
            <a:endParaRPr/>
          </a:p>
        </p:txBody>
      </p:sp>
      <p:pic>
        <p:nvPicPr>
          <p:cNvPr id="121" name="Google Shape;121;p20"/>
          <p:cNvPicPr preferRelativeResize="0"/>
          <p:nvPr/>
        </p:nvPicPr>
        <p:blipFill>
          <a:blip r:embed="rId3">
            <a:alphaModFix/>
          </a:blip>
          <a:stretch>
            <a:fillRect/>
          </a:stretch>
        </p:blipFill>
        <p:spPr>
          <a:xfrm>
            <a:off x="581250" y="1858825"/>
            <a:ext cx="3613199" cy="2709900"/>
          </a:xfrm>
          <a:prstGeom prst="rect">
            <a:avLst/>
          </a:prstGeom>
          <a:noFill/>
          <a:ln>
            <a:noFill/>
          </a:ln>
        </p:spPr>
      </p:pic>
      <p:pic>
        <p:nvPicPr>
          <p:cNvPr id="122" name="Google Shape;122;p20"/>
          <p:cNvPicPr preferRelativeResize="0"/>
          <p:nvPr/>
        </p:nvPicPr>
        <p:blipFill>
          <a:blip r:embed="rId4">
            <a:alphaModFix/>
          </a:blip>
          <a:stretch>
            <a:fillRect/>
          </a:stretch>
        </p:blipFill>
        <p:spPr>
          <a:xfrm>
            <a:off x="4668625" y="1822425"/>
            <a:ext cx="4175048" cy="2782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Glendon-Lassonde Prototyping Workshop</a:t>
            </a:r>
            <a:endParaRPr/>
          </a:p>
        </p:txBody>
      </p:sp>
      <p:sp>
        <p:nvSpPr>
          <p:cNvPr id="128" name="Google Shape;128;p2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endParaRPr sz="1800"/>
          </a:p>
        </p:txBody>
      </p:sp>
      <p:sp>
        <p:nvSpPr>
          <p:cNvPr id="129" name="Google Shape;129;p2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0" name="Google Shape;130;p21"/>
          <p:cNvPicPr preferRelativeResize="0"/>
          <p:nvPr/>
        </p:nvPicPr>
        <p:blipFill>
          <a:blip r:embed="rId3">
            <a:alphaModFix/>
          </a:blip>
          <a:stretch>
            <a:fillRect/>
          </a:stretch>
        </p:blipFill>
        <p:spPr>
          <a:xfrm>
            <a:off x="366926" y="1617377"/>
            <a:ext cx="4041825" cy="2693896"/>
          </a:xfrm>
          <a:prstGeom prst="rect">
            <a:avLst/>
          </a:prstGeom>
          <a:noFill/>
          <a:ln>
            <a:noFill/>
          </a:ln>
        </p:spPr>
      </p:pic>
      <p:pic>
        <p:nvPicPr>
          <p:cNvPr id="131" name="Google Shape;131;p21"/>
          <p:cNvPicPr preferRelativeResize="0"/>
          <p:nvPr/>
        </p:nvPicPr>
        <p:blipFill>
          <a:blip r:embed="rId4">
            <a:alphaModFix/>
          </a:blip>
          <a:stretch>
            <a:fillRect/>
          </a:stretch>
        </p:blipFill>
        <p:spPr>
          <a:xfrm>
            <a:off x="4564713" y="1503725"/>
            <a:ext cx="4382874" cy="2921199"/>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1693</Words>
  <Application>Microsoft Macintosh PowerPoint</Application>
  <PresentationFormat>On-screen Show (16:9)</PresentationFormat>
  <Paragraphs>199</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Roboto Slab</vt:lpstr>
      <vt:lpstr>Roboto</vt:lpstr>
      <vt:lpstr>Marina</vt:lpstr>
      <vt:lpstr>Open Pedagogy as a Creative Process: A Transnational Exploration of Student-Centred Learning Design</vt:lpstr>
      <vt:lpstr>Presentation Overview</vt:lpstr>
      <vt:lpstr>What is Open Pedagogy?</vt:lpstr>
      <vt:lpstr>What others say about Open Pedagogy</vt:lpstr>
      <vt:lpstr>About the project</vt:lpstr>
      <vt:lpstr>Project timeline</vt:lpstr>
      <vt:lpstr>M3 - Information Literacy and Academic Competencies</vt:lpstr>
      <vt:lpstr>Transnational Collaboration - Paris and Toronto</vt:lpstr>
      <vt:lpstr>Glendon-Lassonde Prototyping Workshop</vt:lpstr>
      <vt:lpstr>Prototypes</vt:lpstr>
      <vt:lpstr>M1 Activities Created</vt:lpstr>
      <vt:lpstr>M2 Activities Created (selected for prototyping)</vt:lpstr>
      <vt:lpstr>M3 Activities Created (selected for prototyping)</vt:lpstr>
      <vt:lpstr>Prototyping workshop student reflections</vt:lpstr>
      <vt:lpstr>Challenges we experienced with open pedagogy</vt:lpstr>
      <vt:lpstr>Reflections on our process </vt:lpstr>
      <vt:lpstr>Possibilities for Open Pedagogy </vt:lpstr>
      <vt:lpstr>Discussion</vt:lpstr>
      <vt:lpstr>Questions? </vt:lpstr>
      <vt:lpstr>PowerPoint Presentation</vt:lpstr>
      <vt:lpstr>Experience Open Pedagogy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Pedagogy as a Creative Process: A Transnational Exploration of Student-Centred Learning Design</dc:title>
  <cp:lastModifiedBy>Nausheen</cp:lastModifiedBy>
  <cp:revision>1</cp:revision>
  <dcterms:modified xsi:type="dcterms:W3CDTF">2019-08-06T21:27:08Z</dcterms:modified>
</cp:coreProperties>
</file>